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85" r:id="rId2"/>
    <p:sldId id="329" r:id="rId3"/>
    <p:sldId id="290" r:id="rId4"/>
    <p:sldId id="274" r:id="rId5"/>
    <p:sldId id="272" r:id="rId6"/>
    <p:sldId id="331" r:id="rId7"/>
    <p:sldId id="330" r:id="rId8"/>
    <p:sldId id="286" r:id="rId9"/>
    <p:sldId id="311" r:id="rId10"/>
    <p:sldId id="334" r:id="rId11"/>
    <p:sldId id="335" r:id="rId12"/>
    <p:sldId id="336" r:id="rId13"/>
    <p:sldId id="332" r:id="rId14"/>
    <p:sldId id="345" r:id="rId15"/>
    <p:sldId id="348" r:id="rId16"/>
    <p:sldId id="289" r:id="rId17"/>
    <p:sldId id="346" r:id="rId18"/>
    <p:sldId id="337" r:id="rId19"/>
    <p:sldId id="349" r:id="rId20"/>
    <p:sldId id="34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44"/>
    <a:srgbClr val="256031"/>
    <a:srgbClr val="999999"/>
    <a:srgbClr val="257831"/>
    <a:srgbClr val="EF4F4F"/>
    <a:srgbClr val="CC7F7F"/>
    <a:srgbClr val="B24C4C"/>
    <a:srgbClr val="333333"/>
    <a:srgbClr val="FFFFFF"/>
    <a:srgbClr val="E5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434" autoAdjust="0"/>
  </p:normalViewPr>
  <p:slideViewPr>
    <p:cSldViewPr snapToGrid="0">
      <p:cViewPr varScale="1">
        <p:scale>
          <a:sx n="122" d="100"/>
          <a:sy n="122" d="100"/>
        </p:scale>
        <p:origin x="16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51831-6A6A-44E1-AC4A-47B4480A1848}" type="datetimeFigureOut">
              <a:rPr lang="en-US" smtClean="0"/>
              <a:pPr/>
              <a:t>1/28/2020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CDC3B0-EABF-4007-95A0-41DE0EBFDBCE}" type="slidenum">
              <a:rPr lang="en-US" smtClean="0"/>
              <a:pPr/>
              <a:t>‹#›</a:t>
            </a:fld>
            <a:endParaRPr lang="en-US"/>
          </a:p>
        </p:txBody>
      </p:sp>
    </p:spTree>
    <p:extLst>
      <p:ext uri="{BB962C8B-B14F-4D97-AF65-F5344CB8AC3E}">
        <p14:creationId xmlns:p14="http://schemas.microsoft.com/office/powerpoint/2010/main" val="2328427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2CDC3B0-EABF-4007-95A0-41DE0EBFDBCE}" type="slidenum">
              <a:rPr lang="en-US" smtClean="0"/>
              <a:pPr/>
              <a:t>3</a:t>
            </a:fld>
            <a:endParaRPr lang="en-US"/>
          </a:p>
        </p:txBody>
      </p:sp>
    </p:spTree>
    <p:extLst>
      <p:ext uri="{BB962C8B-B14F-4D97-AF65-F5344CB8AC3E}">
        <p14:creationId xmlns:p14="http://schemas.microsoft.com/office/powerpoint/2010/main" val="1715604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DC3B0-EABF-4007-95A0-41DE0EBFDBCE}" type="slidenum">
              <a:rPr lang="en-US" smtClean="0"/>
              <a:pPr/>
              <a:t>4</a:t>
            </a:fld>
            <a:endParaRPr lang="en-US"/>
          </a:p>
        </p:txBody>
      </p:sp>
    </p:spTree>
    <p:extLst>
      <p:ext uri="{BB962C8B-B14F-4D97-AF65-F5344CB8AC3E}">
        <p14:creationId xmlns:p14="http://schemas.microsoft.com/office/powerpoint/2010/main" val="1932151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DC3B0-EABF-4007-95A0-41DE0EBFDBCE}" type="slidenum">
              <a:rPr lang="en-US" smtClean="0"/>
              <a:pPr/>
              <a:t>5</a:t>
            </a:fld>
            <a:endParaRPr lang="en-US"/>
          </a:p>
        </p:txBody>
      </p:sp>
    </p:spTree>
    <p:extLst>
      <p:ext uri="{BB962C8B-B14F-4D97-AF65-F5344CB8AC3E}">
        <p14:creationId xmlns:p14="http://schemas.microsoft.com/office/powerpoint/2010/main" val="20764418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DC3B0-EABF-4007-95A0-41DE0EBFDBCE}" type="slidenum">
              <a:rPr lang="en-US" smtClean="0"/>
              <a:pPr/>
              <a:t>8</a:t>
            </a:fld>
            <a:endParaRPr lang="en-US"/>
          </a:p>
        </p:txBody>
      </p:sp>
    </p:spTree>
    <p:extLst>
      <p:ext uri="{BB962C8B-B14F-4D97-AF65-F5344CB8AC3E}">
        <p14:creationId xmlns:p14="http://schemas.microsoft.com/office/powerpoint/2010/main" val="3140642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DC3B0-EABF-4007-95A0-41DE0EBFDBCE}" type="slidenum">
              <a:rPr lang="en-US" smtClean="0"/>
              <a:pPr/>
              <a:t>9</a:t>
            </a:fld>
            <a:endParaRPr lang="en-US"/>
          </a:p>
        </p:txBody>
      </p:sp>
    </p:spTree>
    <p:extLst>
      <p:ext uri="{BB962C8B-B14F-4D97-AF65-F5344CB8AC3E}">
        <p14:creationId xmlns:p14="http://schemas.microsoft.com/office/powerpoint/2010/main" val="3275889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DC3B0-EABF-4007-95A0-41DE0EBFDBCE}" type="slidenum">
              <a:rPr lang="en-US" smtClean="0"/>
              <a:pPr/>
              <a:t>12</a:t>
            </a:fld>
            <a:endParaRPr lang="en-US"/>
          </a:p>
        </p:txBody>
      </p:sp>
    </p:spTree>
    <p:extLst>
      <p:ext uri="{BB962C8B-B14F-4D97-AF65-F5344CB8AC3E}">
        <p14:creationId xmlns:p14="http://schemas.microsoft.com/office/powerpoint/2010/main" val="3275889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DC3B0-EABF-4007-95A0-41DE0EBFDBCE}" type="slidenum">
              <a:rPr lang="en-US" smtClean="0"/>
              <a:pPr/>
              <a:t>16</a:t>
            </a:fld>
            <a:endParaRPr lang="en-US"/>
          </a:p>
        </p:txBody>
      </p:sp>
    </p:spTree>
    <p:extLst>
      <p:ext uri="{BB962C8B-B14F-4D97-AF65-F5344CB8AC3E}">
        <p14:creationId xmlns:p14="http://schemas.microsoft.com/office/powerpoint/2010/main" val="2767096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687460-3E36-4DBD-AADF-A6772A2770D3}" type="datetime1">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C6581-E4FE-41CB-AA40-55390F5B9460}" type="slidenum">
              <a:rPr lang="en-US" smtClean="0"/>
              <a:pPr/>
              <a:t>‹#›</a:t>
            </a:fld>
            <a:endParaRPr lang="en-US"/>
          </a:p>
        </p:txBody>
      </p:sp>
    </p:spTree>
    <p:extLst>
      <p:ext uri="{BB962C8B-B14F-4D97-AF65-F5344CB8AC3E}">
        <p14:creationId xmlns:p14="http://schemas.microsoft.com/office/powerpoint/2010/main" val="2571620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2E13E8-029A-445B-9F10-86F5834290E2}" type="datetime1">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C6581-E4FE-41CB-AA40-55390F5B9460}" type="slidenum">
              <a:rPr lang="en-US" smtClean="0"/>
              <a:pPr/>
              <a:t>‹#›</a:t>
            </a:fld>
            <a:endParaRPr lang="en-US"/>
          </a:p>
        </p:txBody>
      </p:sp>
    </p:spTree>
    <p:extLst>
      <p:ext uri="{BB962C8B-B14F-4D97-AF65-F5344CB8AC3E}">
        <p14:creationId xmlns:p14="http://schemas.microsoft.com/office/powerpoint/2010/main" val="1215312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6BBDD8-0E9C-4514-B631-30429EE9921B}" type="datetime1">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C6581-E4FE-41CB-AA40-55390F5B9460}" type="slidenum">
              <a:rPr lang="en-US" smtClean="0"/>
              <a:pPr/>
              <a:t>‹#›</a:t>
            </a:fld>
            <a:endParaRPr lang="en-US"/>
          </a:p>
        </p:txBody>
      </p:sp>
    </p:spTree>
    <p:extLst>
      <p:ext uri="{BB962C8B-B14F-4D97-AF65-F5344CB8AC3E}">
        <p14:creationId xmlns:p14="http://schemas.microsoft.com/office/powerpoint/2010/main" val="51043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6EF5C0-C8DC-406C-A343-B75D3796D3A8}" type="datetime1">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C6581-E4FE-41CB-AA40-55390F5B9460}" type="slidenum">
              <a:rPr lang="en-US" smtClean="0"/>
              <a:pPr/>
              <a:t>‹#›</a:t>
            </a:fld>
            <a:endParaRPr lang="en-US"/>
          </a:p>
        </p:txBody>
      </p:sp>
    </p:spTree>
    <p:extLst>
      <p:ext uri="{BB962C8B-B14F-4D97-AF65-F5344CB8AC3E}">
        <p14:creationId xmlns:p14="http://schemas.microsoft.com/office/powerpoint/2010/main" val="136444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352C9C-32D1-4457-A1B9-F6EB60D8D752}" type="datetime1">
              <a:rPr lang="en-US" smtClean="0"/>
              <a:pPr/>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C6581-E4FE-41CB-AA40-55390F5B9460}" type="slidenum">
              <a:rPr lang="en-US" smtClean="0"/>
              <a:pPr/>
              <a:t>‹#›</a:t>
            </a:fld>
            <a:endParaRPr lang="en-US"/>
          </a:p>
        </p:txBody>
      </p:sp>
    </p:spTree>
    <p:extLst>
      <p:ext uri="{BB962C8B-B14F-4D97-AF65-F5344CB8AC3E}">
        <p14:creationId xmlns:p14="http://schemas.microsoft.com/office/powerpoint/2010/main" val="2704912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9E2B61-F883-414A-A493-E64821A228F8}" type="datetime1">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C6581-E4FE-41CB-AA40-55390F5B9460}" type="slidenum">
              <a:rPr lang="en-US" smtClean="0"/>
              <a:pPr/>
              <a:t>‹#›</a:t>
            </a:fld>
            <a:endParaRPr lang="en-US"/>
          </a:p>
        </p:txBody>
      </p:sp>
    </p:spTree>
    <p:extLst>
      <p:ext uri="{BB962C8B-B14F-4D97-AF65-F5344CB8AC3E}">
        <p14:creationId xmlns:p14="http://schemas.microsoft.com/office/powerpoint/2010/main" val="3861538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7F82626-CAB4-441C-BE59-4679AA833F50}" type="datetime1">
              <a:rPr lang="en-US" smtClean="0"/>
              <a:pPr/>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C6581-E4FE-41CB-AA40-55390F5B9460}" type="slidenum">
              <a:rPr lang="en-US" smtClean="0"/>
              <a:pPr/>
              <a:t>‹#›</a:t>
            </a:fld>
            <a:endParaRPr lang="en-US"/>
          </a:p>
        </p:txBody>
      </p:sp>
    </p:spTree>
    <p:extLst>
      <p:ext uri="{BB962C8B-B14F-4D97-AF65-F5344CB8AC3E}">
        <p14:creationId xmlns:p14="http://schemas.microsoft.com/office/powerpoint/2010/main" val="3215252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0BCEC5-4C34-4A04-BE3F-FD66C584503D}" type="datetime1">
              <a:rPr lang="en-US" smtClean="0"/>
              <a:pPr/>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C6581-E4FE-41CB-AA40-55390F5B9460}" type="slidenum">
              <a:rPr lang="en-US" smtClean="0"/>
              <a:pPr/>
              <a:t>‹#›</a:t>
            </a:fld>
            <a:endParaRPr lang="en-US"/>
          </a:p>
        </p:txBody>
      </p:sp>
    </p:spTree>
    <p:extLst>
      <p:ext uri="{BB962C8B-B14F-4D97-AF65-F5344CB8AC3E}">
        <p14:creationId xmlns:p14="http://schemas.microsoft.com/office/powerpoint/2010/main" val="1035076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51EDAF-04BB-4FD7-8CA0-76B08CB7AACE}" type="datetime1">
              <a:rPr lang="en-US" smtClean="0"/>
              <a:pPr/>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C6581-E4FE-41CB-AA40-55390F5B9460}" type="slidenum">
              <a:rPr lang="en-US" smtClean="0"/>
              <a:pPr/>
              <a:t>‹#›</a:t>
            </a:fld>
            <a:endParaRPr lang="en-US"/>
          </a:p>
        </p:txBody>
      </p:sp>
    </p:spTree>
    <p:extLst>
      <p:ext uri="{BB962C8B-B14F-4D97-AF65-F5344CB8AC3E}">
        <p14:creationId xmlns:p14="http://schemas.microsoft.com/office/powerpoint/2010/main" val="30431685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2CEF69-1348-4975-8744-449FA0F5CD95}" type="datetime1">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C6581-E4FE-41CB-AA40-55390F5B9460}" type="slidenum">
              <a:rPr lang="en-US" smtClean="0"/>
              <a:pPr/>
              <a:t>‹#›</a:t>
            </a:fld>
            <a:endParaRPr lang="en-US"/>
          </a:p>
        </p:txBody>
      </p:sp>
    </p:spTree>
    <p:extLst>
      <p:ext uri="{BB962C8B-B14F-4D97-AF65-F5344CB8AC3E}">
        <p14:creationId xmlns:p14="http://schemas.microsoft.com/office/powerpoint/2010/main" val="2513348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91BA08-3855-4DE8-9537-1BACBE72F547}" type="datetime1">
              <a:rPr lang="en-US" smtClean="0"/>
              <a:pPr/>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C6581-E4FE-41CB-AA40-55390F5B9460}" type="slidenum">
              <a:rPr lang="en-US" smtClean="0"/>
              <a:pPr/>
              <a:t>‹#›</a:t>
            </a:fld>
            <a:endParaRPr lang="en-US"/>
          </a:p>
        </p:txBody>
      </p:sp>
    </p:spTree>
    <p:extLst>
      <p:ext uri="{BB962C8B-B14F-4D97-AF65-F5344CB8AC3E}">
        <p14:creationId xmlns:p14="http://schemas.microsoft.com/office/powerpoint/2010/main" val="1947493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74D0FD-4C59-4261-9376-5A44C90D492B}" type="datetime1">
              <a:rPr lang="en-US" smtClean="0"/>
              <a:pPr/>
              <a:t>1/28/2020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C6581-E4FE-41CB-AA40-55390F5B9460}" type="slidenum">
              <a:rPr lang="en-US" smtClean="0"/>
              <a:pPr/>
              <a:t>‹#›</a:t>
            </a:fld>
            <a:endParaRPr lang="en-US"/>
          </a:p>
        </p:txBody>
      </p:sp>
    </p:spTree>
    <p:extLst>
      <p:ext uri="{BB962C8B-B14F-4D97-AF65-F5344CB8AC3E}">
        <p14:creationId xmlns:p14="http://schemas.microsoft.com/office/powerpoint/2010/main" val="2243523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rot="5400000">
            <a:off x="-1767571" y="3423487"/>
            <a:ext cx="687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247705" y="2728817"/>
            <a:ext cx="8500603" cy="1435249"/>
          </a:xfrm>
          <a:noFill/>
          <a:ln>
            <a:noFill/>
          </a:ln>
        </p:spPr>
        <p:txBody>
          <a:bodyPr>
            <a:normAutofit fontScale="70000" lnSpcReduction="20000"/>
          </a:bodyPr>
          <a:lstStyle/>
          <a:p>
            <a:pPr algn="l"/>
            <a:r>
              <a:rPr lang="ro-RO" sz="5400" dirty="0" smtClean="0">
                <a:solidFill>
                  <a:srgbClr val="256031"/>
                </a:solidFill>
              </a:rPr>
              <a:t>Interdisciplinary study on young people</a:t>
            </a:r>
            <a:r>
              <a:rPr lang="en-US" sz="5400" dirty="0" smtClean="0">
                <a:solidFill>
                  <a:srgbClr val="256031"/>
                </a:solidFill>
              </a:rPr>
              <a:t>’</a:t>
            </a:r>
            <a:r>
              <a:rPr lang="it-IT" sz="5400" dirty="0" smtClean="0">
                <a:solidFill>
                  <a:srgbClr val="256031"/>
                </a:solidFill>
              </a:rPr>
              <a:t>s needs and opportunities assessment in Cluj-Napoca, Romania</a:t>
            </a:r>
            <a:endParaRPr lang="en-US" sz="4000" dirty="0">
              <a:solidFill>
                <a:schemeClr val="bg1">
                  <a:lumMod val="50000"/>
                </a:schemeClr>
              </a:solidFill>
            </a:endParaRPr>
          </a:p>
        </p:txBody>
      </p:sp>
      <p:sp>
        <p:nvSpPr>
          <p:cNvPr id="9" name="TextBox 8"/>
          <p:cNvSpPr txBox="1"/>
          <p:nvPr/>
        </p:nvSpPr>
        <p:spPr>
          <a:xfrm>
            <a:off x="3247705" y="4835905"/>
            <a:ext cx="4750928" cy="1569660"/>
          </a:xfrm>
          <a:prstGeom prst="rect">
            <a:avLst/>
          </a:prstGeom>
          <a:noFill/>
        </p:spPr>
        <p:txBody>
          <a:bodyPr wrap="square" rtlCol="0">
            <a:spAutoFit/>
          </a:bodyPr>
          <a:lstStyle/>
          <a:p>
            <a:r>
              <a:rPr lang="ro-RO" sz="2000" b="1" dirty="0" smtClean="0">
                <a:solidFill>
                  <a:schemeClr val="bg1">
                    <a:lumMod val="50000"/>
                  </a:schemeClr>
                </a:solidFill>
                <a:latin typeface="+mj-lt"/>
              </a:rPr>
              <a:t>Alexandra </a:t>
            </a:r>
            <a:r>
              <a:rPr lang="en-US" sz="2000" b="1" dirty="0" smtClean="0">
                <a:solidFill>
                  <a:schemeClr val="bg1">
                    <a:lumMod val="50000"/>
                  </a:schemeClr>
                </a:solidFill>
                <a:latin typeface="+mj-lt"/>
              </a:rPr>
              <a:t> Oni</a:t>
            </a:r>
            <a:r>
              <a:rPr lang="ro-RO" sz="2000" b="1" dirty="0" smtClean="0">
                <a:solidFill>
                  <a:schemeClr val="bg1">
                    <a:lumMod val="50000"/>
                  </a:schemeClr>
                </a:solidFill>
                <a:latin typeface="+mj-lt"/>
              </a:rPr>
              <a:t>șor</a:t>
            </a:r>
            <a:r>
              <a:rPr lang="en-US" sz="2000" b="1" dirty="0" smtClean="0">
                <a:solidFill>
                  <a:schemeClr val="bg1">
                    <a:lumMod val="50000"/>
                  </a:schemeClr>
                </a:solidFill>
                <a:latin typeface="+mj-lt"/>
              </a:rPr>
              <a:t>, </a:t>
            </a:r>
            <a:r>
              <a:rPr lang="ro-RO" sz="2000" b="1" dirty="0" smtClean="0">
                <a:solidFill>
                  <a:schemeClr val="bg1">
                    <a:lumMod val="50000"/>
                  </a:schemeClr>
                </a:solidFill>
                <a:latin typeface="+mj-lt"/>
              </a:rPr>
              <a:t>PhD candidate</a:t>
            </a:r>
            <a:endParaRPr lang="en-US" sz="2000" b="1" dirty="0">
              <a:solidFill>
                <a:schemeClr val="bg1">
                  <a:lumMod val="50000"/>
                </a:schemeClr>
              </a:solidFill>
              <a:latin typeface="+mj-lt"/>
            </a:endParaRPr>
          </a:p>
          <a:p>
            <a:r>
              <a:rPr lang="ro-RO" sz="2000" dirty="0" smtClean="0">
                <a:solidFill>
                  <a:schemeClr val="bg1">
                    <a:lumMod val="50000"/>
                  </a:schemeClr>
                </a:solidFill>
                <a:latin typeface="+mj-lt"/>
              </a:rPr>
              <a:t>Researcher</a:t>
            </a:r>
          </a:p>
          <a:p>
            <a:r>
              <a:rPr lang="ro-RO" sz="2000" dirty="0" smtClean="0">
                <a:solidFill>
                  <a:schemeClr val="bg1">
                    <a:lumMod val="50000"/>
                  </a:schemeClr>
                </a:solidFill>
                <a:latin typeface="+mj-lt"/>
              </a:rPr>
              <a:t>Department of Public Health</a:t>
            </a:r>
            <a:endParaRPr lang="en-US" dirty="0" smtClean="0">
              <a:solidFill>
                <a:schemeClr val="bg1">
                  <a:lumMod val="50000"/>
                </a:schemeClr>
              </a:solidFill>
              <a:latin typeface="+mj-lt"/>
            </a:endParaRPr>
          </a:p>
          <a:p>
            <a:r>
              <a:rPr lang="ro-RO" dirty="0" smtClean="0">
                <a:solidFill>
                  <a:schemeClr val="bg1">
                    <a:lumMod val="50000"/>
                  </a:schemeClr>
                </a:solidFill>
                <a:latin typeface="+mj-lt"/>
              </a:rPr>
              <a:t>Babeș-Bolyai University, </a:t>
            </a:r>
            <a:r>
              <a:rPr lang="en-US" dirty="0" smtClean="0">
                <a:solidFill>
                  <a:schemeClr val="bg1">
                    <a:lumMod val="50000"/>
                  </a:schemeClr>
                </a:solidFill>
                <a:latin typeface="+mj-lt"/>
              </a:rPr>
              <a:t>Cluj-Napoca</a:t>
            </a:r>
            <a:endParaRPr lang="ro-RO" dirty="0">
              <a:solidFill>
                <a:schemeClr val="bg1">
                  <a:lumMod val="50000"/>
                </a:schemeClr>
              </a:solidFill>
              <a:latin typeface="+mj-lt"/>
            </a:endParaRPr>
          </a:p>
          <a:p>
            <a:r>
              <a:rPr lang="ro-RO" dirty="0" smtClean="0">
                <a:solidFill>
                  <a:schemeClr val="bg1">
                    <a:lumMod val="50000"/>
                  </a:schemeClr>
                </a:solidFill>
                <a:latin typeface="+mj-lt"/>
              </a:rPr>
              <a:t>alexandra.onisor@publichealth.ro</a:t>
            </a:r>
            <a:endParaRPr lang="en-US" dirty="0">
              <a:solidFill>
                <a:schemeClr val="bg1">
                  <a:lumMod val="50000"/>
                </a:schemeClr>
              </a:solidFill>
              <a:latin typeface="+mj-lt"/>
            </a:endParaRPr>
          </a:p>
        </p:txBody>
      </p:sp>
      <p:sp>
        <p:nvSpPr>
          <p:cNvPr id="10" name="Rectangle 9"/>
          <p:cNvSpPr/>
          <p:nvPr/>
        </p:nvSpPr>
        <p:spPr>
          <a:xfrm>
            <a:off x="1536393" y="1944914"/>
            <a:ext cx="301706" cy="2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31925" y="4700963"/>
            <a:ext cx="306174" cy="247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014" y="2155453"/>
            <a:ext cx="2547324" cy="2547324"/>
          </a:xfrm>
          <a:prstGeom prst="rect">
            <a:avLst/>
          </a:prstGeom>
        </p:spPr>
      </p:pic>
    </p:spTree>
    <p:extLst>
      <p:ext uri="{BB962C8B-B14F-4D97-AF65-F5344CB8AC3E}">
        <p14:creationId xmlns:p14="http://schemas.microsoft.com/office/powerpoint/2010/main" val="1399186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013" y="1176728"/>
            <a:ext cx="11501269" cy="5544747"/>
          </a:xfrm>
        </p:spPr>
        <p:txBody>
          <a:bodyPr>
            <a:normAutofit/>
          </a:bodyPr>
          <a:lstStyle/>
          <a:p>
            <a:pPr algn="just">
              <a:buNone/>
            </a:pPr>
            <a:r>
              <a:rPr lang="en-US" sz="3600" dirty="0" smtClean="0">
                <a:solidFill>
                  <a:schemeClr val="tx1">
                    <a:lumMod val="50000"/>
                    <a:lumOff val="50000"/>
                  </a:schemeClr>
                </a:solidFill>
                <a:latin typeface="+mj-lt"/>
              </a:rPr>
              <a:t>“A child-friendly city (CFC) is a city, town, community or any system of local governance committed to improving the lives of children within their jurisdiction by realizing their rights as articulated in the UN Convention of the Rights of the Child.”</a:t>
            </a:r>
          </a:p>
          <a:p>
            <a:pPr algn="just">
              <a:buNone/>
            </a:pPr>
            <a:endParaRPr lang="en-US" sz="3600" dirty="0" smtClean="0">
              <a:solidFill>
                <a:schemeClr val="tx1">
                  <a:lumMod val="50000"/>
                  <a:lumOff val="50000"/>
                </a:schemeClr>
              </a:solidFill>
              <a:latin typeface="+mj-lt"/>
            </a:endParaRPr>
          </a:p>
          <a:p>
            <a:pPr algn="just">
              <a:buNone/>
            </a:pPr>
            <a:r>
              <a:rPr lang="en-US" sz="3600" dirty="0" smtClean="0">
                <a:solidFill>
                  <a:schemeClr val="tx1">
                    <a:lumMod val="50000"/>
                    <a:lumOff val="50000"/>
                  </a:schemeClr>
                </a:solidFill>
                <a:latin typeface="+mj-lt"/>
              </a:rPr>
              <a:t>“In practice, it is a city, town or community in which the voices, needs, priorities and rights of children are an integral part of public policies, </a:t>
            </a:r>
            <a:r>
              <a:rPr lang="en-US" sz="3600" dirty="0" err="1" smtClean="0">
                <a:solidFill>
                  <a:schemeClr val="tx1">
                    <a:lumMod val="50000"/>
                    <a:lumOff val="50000"/>
                  </a:schemeClr>
                </a:solidFill>
                <a:latin typeface="+mj-lt"/>
              </a:rPr>
              <a:t>programmes</a:t>
            </a:r>
            <a:r>
              <a:rPr lang="en-US" sz="3600" dirty="0" smtClean="0">
                <a:solidFill>
                  <a:schemeClr val="tx1">
                    <a:lumMod val="50000"/>
                    <a:lumOff val="50000"/>
                  </a:schemeClr>
                </a:solidFill>
                <a:latin typeface="+mj-lt"/>
              </a:rPr>
              <a:t> and decisions.”</a:t>
            </a:r>
          </a:p>
          <a:p>
            <a:pPr algn="just">
              <a:buNone/>
            </a:pPr>
            <a:endParaRPr lang="en-US" sz="3600" dirty="0">
              <a:solidFill>
                <a:schemeClr val="tx1">
                  <a:lumMod val="50000"/>
                  <a:lumOff val="50000"/>
                </a:schemeClr>
              </a:solidFill>
              <a:latin typeface="+mj-lt"/>
            </a:endParaRPr>
          </a:p>
        </p:txBody>
      </p:sp>
      <p:sp>
        <p:nvSpPr>
          <p:cNvPr id="4" name="Slide Number Placeholder 3"/>
          <p:cNvSpPr>
            <a:spLocks noGrp="1"/>
          </p:cNvSpPr>
          <p:nvPr>
            <p:ph type="sldNum" sz="quarter" idx="12"/>
          </p:nvPr>
        </p:nvSpPr>
        <p:spPr/>
        <p:txBody>
          <a:bodyPr/>
          <a:lstStyle/>
          <a:p>
            <a:fld id="{245C6581-E4FE-41CB-AA40-55390F5B9460}" type="slidenum">
              <a:rPr lang="en-US" smtClean="0"/>
              <a:pPr/>
              <a:t>10</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1570" y="177247"/>
            <a:ext cx="667713" cy="667713"/>
          </a:xfrm>
          <a:prstGeom prst="rect">
            <a:avLst/>
          </a:prstGeom>
        </p:spPr>
      </p:pic>
      <p:sp>
        <p:nvSpPr>
          <p:cNvPr id="7" name="Subtitle 2"/>
          <p:cNvSpPr txBox="1">
            <a:spLocks/>
          </p:cNvSpPr>
          <p:nvPr/>
        </p:nvSpPr>
        <p:spPr>
          <a:xfrm>
            <a:off x="4127500" y="266084"/>
            <a:ext cx="6984121" cy="537692"/>
          </a:xfrm>
          <a:prstGeom prst="rect">
            <a:avLst/>
          </a:prstGeom>
          <a:solidFill>
            <a:schemeClr val="bg1"/>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3200" dirty="0" smtClean="0">
                <a:solidFill>
                  <a:srgbClr val="444444"/>
                </a:solidFill>
              </a:rPr>
              <a:t>UNICEF: Child Friendly Cities Initiative</a:t>
            </a:r>
            <a:endParaRPr lang="en-US" sz="3200" dirty="0">
              <a:solidFill>
                <a:srgbClr val="444444"/>
              </a:solidFill>
            </a:endParaRPr>
          </a:p>
        </p:txBody>
      </p:sp>
    </p:spTree>
    <p:extLst>
      <p:ext uri="{BB962C8B-B14F-4D97-AF65-F5344CB8AC3E}">
        <p14:creationId xmlns:p14="http://schemas.microsoft.com/office/powerpoint/2010/main" val="3050847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8013" y="1176728"/>
            <a:ext cx="11501269" cy="5544747"/>
          </a:xfrm>
        </p:spPr>
        <p:txBody>
          <a:bodyPr>
            <a:normAutofit fontScale="92500" lnSpcReduction="20000"/>
          </a:bodyPr>
          <a:lstStyle/>
          <a:p>
            <a:pPr algn="just">
              <a:buFont typeface="Wingdings" pitchFamily="2" charset="2"/>
              <a:buChar char="ü"/>
            </a:pPr>
            <a:r>
              <a:rPr lang="en-US" sz="3600" dirty="0" smtClean="0">
                <a:solidFill>
                  <a:schemeClr val="tx1">
                    <a:lumMod val="50000"/>
                    <a:lumOff val="50000"/>
                  </a:schemeClr>
                </a:solidFill>
                <a:latin typeface="+mj-lt"/>
              </a:rPr>
              <a:t>Are protected from exploitation, violence and abuse.</a:t>
            </a:r>
          </a:p>
          <a:p>
            <a:pPr algn="just">
              <a:buFont typeface="Wingdings" pitchFamily="2" charset="2"/>
              <a:buChar char="ü"/>
            </a:pPr>
            <a:r>
              <a:rPr lang="en-US" sz="3600" dirty="0" smtClean="0">
                <a:solidFill>
                  <a:schemeClr val="tx1">
                    <a:lumMod val="50000"/>
                    <a:lumOff val="50000"/>
                  </a:schemeClr>
                </a:solidFill>
                <a:latin typeface="+mj-lt"/>
              </a:rPr>
              <a:t>Have a good start in life and grow up healthy and cared for.</a:t>
            </a:r>
          </a:p>
          <a:p>
            <a:pPr algn="just">
              <a:buFont typeface="Wingdings" pitchFamily="2" charset="2"/>
              <a:buChar char="ü"/>
            </a:pPr>
            <a:r>
              <a:rPr lang="en-US" sz="3600" dirty="0" smtClean="0">
                <a:solidFill>
                  <a:schemeClr val="tx1">
                    <a:lumMod val="50000"/>
                    <a:lumOff val="50000"/>
                  </a:schemeClr>
                </a:solidFill>
                <a:latin typeface="+mj-lt"/>
              </a:rPr>
              <a:t>Have access to quality social services.</a:t>
            </a:r>
          </a:p>
          <a:p>
            <a:pPr algn="just">
              <a:buFont typeface="Wingdings" pitchFamily="2" charset="2"/>
              <a:buChar char="ü"/>
            </a:pPr>
            <a:r>
              <a:rPr lang="en-US" sz="3600" dirty="0" smtClean="0">
                <a:solidFill>
                  <a:schemeClr val="tx1">
                    <a:lumMod val="50000"/>
                    <a:lumOff val="50000"/>
                  </a:schemeClr>
                </a:solidFill>
                <a:latin typeface="+mj-lt"/>
              </a:rPr>
              <a:t>Experience quality, inclusive and participatory education and skills development.</a:t>
            </a:r>
          </a:p>
          <a:p>
            <a:pPr algn="just">
              <a:buFont typeface="Wingdings" pitchFamily="2" charset="2"/>
              <a:buChar char="ü"/>
            </a:pPr>
            <a:r>
              <a:rPr lang="en-US" sz="3600" dirty="0" smtClean="0">
                <a:solidFill>
                  <a:schemeClr val="tx1">
                    <a:lumMod val="50000"/>
                    <a:lumOff val="50000"/>
                  </a:schemeClr>
                </a:solidFill>
                <a:latin typeface="+mj-lt"/>
              </a:rPr>
              <a:t>Express their opinions and influence decisions that affect them.</a:t>
            </a:r>
          </a:p>
          <a:p>
            <a:pPr algn="just">
              <a:buFont typeface="Wingdings" pitchFamily="2" charset="2"/>
              <a:buChar char="ü"/>
            </a:pPr>
            <a:r>
              <a:rPr lang="en-US" sz="3600" dirty="0" smtClean="0">
                <a:solidFill>
                  <a:schemeClr val="tx1">
                    <a:lumMod val="50000"/>
                    <a:lumOff val="50000"/>
                  </a:schemeClr>
                </a:solidFill>
                <a:latin typeface="+mj-lt"/>
              </a:rPr>
              <a:t>Participate in family, cultural, city/community and social life.</a:t>
            </a:r>
          </a:p>
          <a:p>
            <a:pPr algn="just">
              <a:buFont typeface="Wingdings" pitchFamily="2" charset="2"/>
              <a:buChar char="ü"/>
            </a:pPr>
            <a:r>
              <a:rPr lang="en-US" sz="3600" dirty="0" smtClean="0">
                <a:solidFill>
                  <a:schemeClr val="tx1">
                    <a:lumMod val="50000"/>
                    <a:lumOff val="50000"/>
                  </a:schemeClr>
                </a:solidFill>
                <a:latin typeface="+mj-lt"/>
              </a:rPr>
              <a:t>Live in a safe secure and clean environment with access to green spaces.</a:t>
            </a:r>
          </a:p>
          <a:p>
            <a:pPr algn="just">
              <a:buFont typeface="Wingdings" pitchFamily="2" charset="2"/>
              <a:buChar char="ü"/>
            </a:pPr>
            <a:r>
              <a:rPr lang="en-US" sz="3600" dirty="0" smtClean="0">
                <a:solidFill>
                  <a:schemeClr val="tx1">
                    <a:lumMod val="50000"/>
                    <a:lumOff val="50000"/>
                  </a:schemeClr>
                </a:solidFill>
                <a:latin typeface="+mj-lt"/>
              </a:rPr>
              <a:t>Meet friends and have places to play and enjoy themselves.</a:t>
            </a:r>
          </a:p>
          <a:p>
            <a:pPr algn="just">
              <a:buFont typeface="Wingdings" pitchFamily="2" charset="2"/>
              <a:buChar char="ü"/>
            </a:pPr>
            <a:r>
              <a:rPr lang="en-US" sz="3600" dirty="0" smtClean="0">
                <a:solidFill>
                  <a:schemeClr val="tx1">
                    <a:lumMod val="50000"/>
                    <a:lumOff val="50000"/>
                  </a:schemeClr>
                </a:solidFill>
                <a:latin typeface="+mj-lt"/>
              </a:rPr>
              <a:t>Have a fair chance in life regardless of their ethnic origin, religion, income, gender or ability.</a:t>
            </a:r>
            <a:endParaRPr lang="en-US" sz="3600" dirty="0">
              <a:solidFill>
                <a:schemeClr val="tx1">
                  <a:lumMod val="50000"/>
                  <a:lumOff val="50000"/>
                </a:schemeClr>
              </a:solidFill>
              <a:latin typeface="+mj-lt"/>
            </a:endParaRPr>
          </a:p>
        </p:txBody>
      </p:sp>
      <p:sp>
        <p:nvSpPr>
          <p:cNvPr id="4" name="Slide Number Placeholder 3"/>
          <p:cNvSpPr>
            <a:spLocks noGrp="1"/>
          </p:cNvSpPr>
          <p:nvPr>
            <p:ph type="sldNum" sz="quarter" idx="12"/>
          </p:nvPr>
        </p:nvSpPr>
        <p:spPr/>
        <p:txBody>
          <a:bodyPr/>
          <a:lstStyle/>
          <a:p>
            <a:fld id="{245C6581-E4FE-41CB-AA40-55390F5B9460}" type="slidenum">
              <a:rPr lang="en-US" smtClean="0"/>
              <a:pPr/>
              <a:t>11</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1570" y="177247"/>
            <a:ext cx="667713" cy="667713"/>
          </a:xfrm>
          <a:prstGeom prst="rect">
            <a:avLst/>
          </a:prstGeom>
        </p:spPr>
      </p:pic>
      <p:sp>
        <p:nvSpPr>
          <p:cNvPr id="7" name="Subtitle 2"/>
          <p:cNvSpPr txBox="1">
            <a:spLocks/>
          </p:cNvSpPr>
          <p:nvPr/>
        </p:nvSpPr>
        <p:spPr>
          <a:xfrm>
            <a:off x="4127500" y="266084"/>
            <a:ext cx="6984121" cy="537692"/>
          </a:xfrm>
          <a:prstGeom prst="rect">
            <a:avLst/>
          </a:prstGeom>
          <a:solidFill>
            <a:schemeClr val="bg1"/>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3200" dirty="0" smtClean="0">
                <a:solidFill>
                  <a:srgbClr val="444444"/>
                </a:solidFill>
              </a:rPr>
              <a:t>UNICEF: Child Friendly Cities Initiative</a:t>
            </a:r>
            <a:endParaRPr lang="en-US" sz="3200" dirty="0">
              <a:solidFill>
                <a:srgbClr val="444444"/>
              </a:solidFill>
            </a:endParaRPr>
          </a:p>
        </p:txBody>
      </p:sp>
    </p:spTree>
    <p:extLst>
      <p:ext uri="{BB962C8B-B14F-4D97-AF65-F5344CB8AC3E}">
        <p14:creationId xmlns:p14="http://schemas.microsoft.com/office/powerpoint/2010/main" val="3050847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1570" y="177247"/>
            <a:ext cx="667713" cy="667713"/>
          </a:xfrm>
          <a:prstGeom prst="rect">
            <a:avLst/>
          </a:prstGeom>
        </p:spPr>
      </p:pic>
      <p:cxnSp>
        <p:nvCxnSpPr>
          <p:cNvPr id="40" name="Straight Connector 39"/>
          <p:cNvCxnSpPr/>
          <p:nvPr/>
        </p:nvCxnSpPr>
        <p:spPr>
          <a:xfrm>
            <a:off x="330200" y="2583662"/>
            <a:ext cx="11664000" cy="1905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732327" y="2507462"/>
            <a:ext cx="161925" cy="152400"/>
          </a:xfrm>
          <a:prstGeom prst="ellipse">
            <a:avLst/>
          </a:prstGeom>
          <a:solidFill>
            <a:srgbClr val="256031"/>
          </a:solidFill>
          <a:ln w="38100">
            <a:solidFill>
              <a:srgbClr val="256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9058069" y="2516987"/>
            <a:ext cx="161925" cy="152400"/>
          </a:xfrm>
          <a:prstGeom prst="ellipse">
            <a:avLst/>
          </a:prstGeom>
          <a:solidFill>
            <a:srgbClr val="256031"/>
          </a:solidFill>
          <a:ln w="38100">
            <a:solidFill>
              <a:srgbClr val="256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4665" y="1850469"/>
            <a:ext cx="1614229" cy="461665"/>
          </a:xfrm>
          <a:prstGeom prst="rect">
            <a:avLst/>
          </a:prstGeom>
        </p:spPr>
        <p:txBody>
          <a:bodyPr wrap="square">
            <a:spAutoFit/>
          </a:bodyPr>
          <a:lstStyle/>
          <a:p>
            <a:pPr algn="ctr"/>
            <a:r>
              <a:rPr lang="ro-RO" sz="2400" b="1" dirty="0" smtClean="0">
                <a:solidFill>
                  <a:srgbClr val="256031"/>
                </a:solidFill>
                <a:latin typeface="+mj-lt"/>
              </a:rPr>
              <a:t>2020</a:t>
            </a:r>
            <a:endParaRPr lang="en-US" sz="2400" b="1" dirty="0">
              <a:solidFill>
                <a:srgbClr val="256031"/>
              </a:solidFill>
              <a:latin typeface="+mj-lt"/>
            </a:endParaRPr>
          </a:p>
        </p:txBody>
      </p:sp>
      <p:sp>
        <p:nvSpPr>
          <p:cNvPr id="53" name="Rectangle 52"/>
          <p:cNvSpPr/>
          <p:nvPr/>
        </p:nvSpPr>
        <p:spPr>
          <a:xfrm>
            <a:off x="8208378" y="1901269"/>
            <a:ext cx="1835905" cy="461665"/>
          </a:xfrm>
          <a:prstGeom prst="rect">
            <a:avLst/>
          </a:prstGeom>
        </p:spPr>
        <p:txBody>
          <a:bodyPr wrap="square">
            <a:spAutoFit/>
          </a:bodyPr>
          <a:lstStyle/>
          <a:p>
            <a:pPr algn="ctr"/>
            <a:r>
              <a:rPr lang="ro-RO" sz="2400" b="1" dirty="0" smtClean="0">
                <a:solidFill>
                  <a:srgbClr val="256031"/>
                </a:solidFill>
                <a:latin typeface="+mj-lt"/>
              </a:rPr>
              <a:t>2030</a:t>
            </a:r>
            <a:endParaRPr lang="en-US" sz="1600" dirty="0">
              <a:solidFill>
                <a:srgbClr val="256031"/>
              </a:solidFill>
              <a:latin typeface="+mj-lt"/>
            </a:endParaRPr>
          </a:p>
        </p:txBody>
      </p:sp>
      <p:sp>
        <p:nvSpPr>
          <p:cNvPr id="54" name="Rectangle 53"/>
          <p:cNvSpPr/>
          <p:nvPr/>
        </p:nvSpPr>
        <p:spPr>
          <a:xfrm>
            <a:off x="8073167" y="2931390"/>
            <a:ext cx="2207925" cy="1200329"/>
          </a:xfrm>
          <a:prstGeom prst="rect">
            <a:avLst/>
          </a:prstGeom>
        </p:spPr>
        <p:txBody>
          <a:bodyPr wrap="square">
            <a:spAutoFit/>
          </a:bodyPr>
          <a:lstStyle/>
          <a:p>
            <a:pPr algn="ctr"/>
            <a:r>
              <a:rPr lang="ro-RO" sz="2400" dirty="0" smtClean="0">
                <a:solidFill>
                  <a:schemeClr val="bg1">
                    <a:lumMod val="50000"/>
                  </a:schemeClr>
                </a:solidFill>
                <a:latin typeface="+mj-lt"/>
              </a:rPr>
              <a:t>Cluj-Napoca</a:t>
            </a:r>
          </a:p>
          <a:p>
            <a:pPr algn="ctr"/>
            <a:r>
              <a:rPr lang="ro-RO" sz="2400" dirty="0" smtClean="0">
                <a:solidFill>
                  <a:schemeClr val="bg1">
                    <a:lumMod val="50000"/>
                  </a:schemeClr>
                </a:solidFill>
                <a:latin typeface="+mj-lt"/>
              </a:rPr>
              <a:t>Child/Youth friendly city</a:t>
            </a:r>
            <a:endParaRPr lang="en-US" sz="2400" dirty="0" smtClean="0">
              <a:solidFill>
                <a:schemeClr val="bg1">
                  <a:lumMod val="50000"/>
                </a:schemeClr>
              </a:solidFill>
              <a:latin typeface="+mj-lt"/>
            </a:endParaRPr>
          </a:p>
        </p:txBody>
      </p:sp>
      <p:sp>
        <p:nvSpPr>
          <p:cNvPr id="35" name="Subtitle 2"/>
          <p:cNvSpPr txBox="1">
            <a:spLocks/>
          </p:cNvSpPr>
          <p:nvPr/>
        </p:nvSpPr>
        <p:spPr>
          <a:xfrm>
            <a:off x="7797800" y="266084"/>
            <a:ext cx="3313817" cy="449846"/>
          </a:xfrm>
          <a:prstGeom prst="rect">
            <a:avLst/>
          </a:prstGeom>
          <a:solidFill>
            <a:schemeClr val="bg1"/>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ro-RO" sz="3200" dirty="0" smtClean="0">
                <a:solidFill>
                  <a:srgbClr val="444444"/>
                </a:solidFill>
              </a:rPr>
              <a:t>Fundation Botnar</a:t>
            </a:r>
            <a:endParaRPr lang="en-US" sz="3200" dirty="0">
              <a:solidFill>
                <a:srgbClr val="444444"/>
              </a:solidFill>
            </a:endParaRPr>
          </a:p>
        </p:txBody>
      </p:sp>
      <p:sp>
        <p:nvSpPr>
          <p:cNvPr id="57" name="Rectangle 56"/>
          <p:cNvSpPr/>
          <p:nvPr/>
        </p:nvSpPr>
        <p:spPr>
          <a:xfrm>
            <a:off x="11769283" y="391886"/>
            <a:ext cx="402232" cy="223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511" y="2931390"/>
            <a:ext cx="1944596" cy="1200329"/>
          </a:xfrm>
          <a:prstGeom prst="rect">
            <a:avLst/>
          </a:prstGeom>
        </p:spPr>
        <p:txBody>
          <a:bodyPr wrap="square">
            <a:spAutoFit/>
          </a:bodyPr>
          <a:lstStyle/>
          <a:p>
            <a:pPr algn="ctr"/>
            <a:r>
              <a:rPr lang="ro-RO" sz="2400" dirty="0" smtClean="0">
                <a:solidFill>
                  <a:schemeClr val="bg1">
                    <a:lumMod val="50000"/>
                  </a:schemeClr>
                </a:solidFill>
                <a:latin typeface="+mj-lt"/>
              </a:rPr>
              <a:t>Needs, gaps, opportunities assessment</a:t>
            </a:r>
            <a:endParaRPr lang="en-US" sz="2400" dirty="0" smtClean="0">
              <a:solidFill>
                <a:schemeClr val="bg1">
                  <a:lumMod val="50000"/>
                </a:schemeClr>
              </a:solidFill>
              <a:latin typeface="+mj-lt"/>
            </a:endParaRPr>
          </a:p>
        </p:txBody>
      </p:sp>
      <p:sp>
        <p:nvSpPr>
          <p:cNvPr id="21" name="Rectangle 20"/>
          <p:cNvSpPr/>
          <p:nvPr/>
        </p:nvSpPr>
        <p:spPr>
          <a:xfrm>
            <a:off x="981751" y="5997867"/>
            <a:ext cx="1944596" cy="461665"/>
          </a:xfrm>
          <a:prstGeom prst="rect">
            <a:avLst/>
          </a:prstGeom>
        </p:spPr>
        <p:txBody>
          <a:bodyPr wrap="square">
            <a:spAutoFit/>
          </a:bodyPr>
          <a:lstStyle/>
          <a:p>
            <a:pPr algn="ctr"/>
            <a:r>
              <a:rPr lang="en-US" sz="2400" dirty="0" smtClean="0">
                <a:solidFill>
                  <a:schemeClr val="bg1">
                    <a:lumMod val="50000"/>
                  </a:schemeClr>
                </a:solidFill>
                <a:latin typeface="+mj-lt"/>
              </a:rPr>
              <a:t>Co-creation</a:t>
            </a:r>
          </a:p>
        </p:txBody>
      </p:sp>
      <p:sp>
        <p:nvSpPr>
          <p:cNvPr id="23" name="Rectangle 22"/>
          <p:cNvSpPr/>
          <p:nvPr/>
        </p:nvSpPr>
        <p:spPr>
          <a:xfrm>
            <a:off x="1935742" y="2201419"/>
            <a:ext cx="6147954" cy="830997"/>
          </a:xfrm>
          <a:prstGeom prst="rect">
            <a:avLst/>
          </a:prstGeom>
        </p:spPr>
        <p:txBody>
          <a:bodyPr wrap="square">
            <a:spAutoFit/>
          </a:bodyPr>
          <a:lstStyle/>
          <a:p>
            <a:pPr algn="ctr"/>
            <a:r>
              <a:rPr lang="ro-RO" sz="2400" dirty="0" smtClean="0">
                <a:solidFill>
                  <a:schemeClr val="bg1">
                    <a:lumMod val="50000"/>
                  </a:schemeClr>
                </a:solidFill>
                <a:latin typeface="+mj-lt"/>
              </a:rPr>
              <a:t>Invest in innitiatives that will help the city better address youth</a:t>
            </a:r>
            <a:r>
              <a:rPr lang="en-US" sz="2400" dirty="0" smtClean="0">
                <a:solidFill>
                  <a:schemeClr val="bg1">
                    <a:lumMod val="50000"/>
                  </a:schemeClr>
                </a:solidFill>
                <a:latin typeface="+mj-lt"/>
              </a:rPr>
              <a:t>s’ needs</a:t>
            </a:r>
          </a:p>
        </p:txBody>
      </p:sp>
      <p:sp>
        <p:nvSpPr>
          <p:cNvPr id="55" name="Rectangle 54"/>
          <p:cNvSpPr/>
          <p:nvPr/>
        </p:nvSpPr>
        <p:spPr>
          <a:xfrm>
            <a:off x="3051851" y="5654967"/>
            <a:ext cx="1799550" cy="830997"/>
          </a:xfrm>
          <a:prstGeom prst="rect">
            <a:avLst/>
          </a:prstGeom>
        </p:spPr>
        <p:txBody>
          <a:bodyPr wrap="square">
            <a:spAutoFit/>
          </a:bodyPr>
          <a:lstStyle/>
          <a:p>
            <a:pPr algn="ctr"/>
            <a:r>
              <a:rPr lang="en-US" sz="2400" dirty="0" smtClean="0">
                <a:solidFill>
                  <a:schemeClr val="bg1">
                    <a:lumMod val="50000"/>
                  </a:schemeClr>
                </a:solidFill>
                <a:latin typeface="+mj-lt"/>
              </a:rPr>
              <a:t>Systemic </a:t>
            </a:r>
          </a:p>
          <a:p>
            <a:pPr algn="ctr"/>
            <a:r>
              <a:rPr lang="en-US" sz="2400" dirty="0" smtClean="0">
                <a:solidFill>
                  <a:schemeClr val="bg1">
                    <a:lumMod val="50000"/>
                  </a:schemeClr>
                </a:solidFill>
                <a:latin typeface="+mj-lt"/>
              </a:rPr>
              <a:t>thinking</a:t>
            </a:r>
          </a:p>
        </p:txBody>
      </p:sp>
      <p:sp>
        <p:nvSpPr>
          <p:cNvPr id="56" name="Rectangle 55"/>
          <p:cNvSpPr/>
          <p:nvPr/>
        </p:nvSpPr>
        <p:spPr>
          <a:xfrm>
            <a:off x="4914901" y="5642267"/>
            <a:ext cx="2057399" cy="830997"/>
          </a:xfrm>
          <a:prstGeom prst="rect">
            <a:avLst/>
          </a:prstGeom>
        </p:spPr>
        <p:txBody>
          <a:bodyPr wrap="square">
            <a:spAutoFit/>
          </a:bodyPr>
          <a:lstStyle/>
          <a:p>
            <a:pPr algn="ctr"/>
            <a:r>
              <a:rPr lang="en-US" sz="2400" dirty="0" smtClean="0">
                <a:solidFill>
                  <a:schemeClr val="bg1">
                    <a:lumMod val="50000"/>
                  </a:schemeClr>
                </a:solidFill>
                <a:latin typeface="+mj-lt"/>
              </a:rPr>
              <a:t>Participatory </a:t>
            </a:r>
          </a:p>
          <a:p>
            <a:pPr algn="ctr"/>
            <a:r>
              <a:rPr lang="en-US" sz="2400" dirty="0" smtClean="0">
                <a:solidFill>
                  <a:schemeClr val="bg1">
                    <a:lumMod val="50000"/>
                  </a:schemeClr>
                </a:solidFill>
                <a:latin typeface="+mj-lt"/>
              </a:rPr>
              <a:t>approach</a:t>
            </a:r>
          </a:p>
        </p:txBody>
      </p:sp>
      <p:cxnSp>
        <p:nvCxnSpPr>
          <p:cNvPr id="68" name="Elbow Connector 67"/>
          <p:cNvCxnSpPr/>
          <p:nvPr/>
        </p:nvCxnSpPr>
        <p:spPr>
          <a:xfrm rot="16200000" flipH="1">
            <a:off x="4971398" y="-91915"/>
            <a:ext cx="9525" cy="8440241"/>
          </a:xfrm>
          <a:prstGeom prst="bentConnector3">
            <a:avLst>
              <a:gd name="adj1" fmla="val 25800974"/>
            </a:avLst>
          </a:prstGeom>
          <a:ln>
            <a:tailEnd type="arrow"/>
          </a:ln>
        </p:spPr>
        <p:style>
          <a:lnRef idx="1">
            <a:schemeClr val="accent6"/>
          </a:lnRef>
          <a:fillRef idx="0">
            <a:schemeClr val="accent6"/>
          </a:fillRef>
          <a:effectRef idx="0">
            <a:schemeClr val="accent6"/>
          </a:effectRef>
          <a:fontRef idx="minor">
            <a:schemeClr val="tx1"/>
          </a:fontRef>
        </p:style>
      </p:cxnSp>
      <p:sp>
        <p:nvSpPr>
          <p:cNvPr id="72" name="Oval 71"/>
          <p:cNvSpPr/>
          <p:nvPr/>
        </p:nvSpPr>
        <p:spPr>
          <a:xfrm>
            <a:off x="11318669" y="2516987"/>
            <a:ext cx="161925" cy="152400"/>
          </a:xfrm>
          <a:prstGeom prst="ellipse">
            <a:avLst/>
          </a:prstGeom>
          <a:solidFill>
            <a:srgbClr val="256031"/>
          </a:solidFill>
          <a:ln w="38100">
            <a:solidFill>
              <a:srgbClr val="256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0468978" y="1901269"/>
            <a:ext cx="1835905" cy="461665"/>
          </a:xfrm>
          <a:prstGeom prst="rect">
            <a:avLst/>
          </a:prstGeom>
        </p:spPr>
        <p:txBody>
          <a:bodyPr wrap="square">
            <a:spAutoFit/>
          </a:bodyPr>
          <a:lstStyle/>
          <a:p>
            <a:pPr algn="ctr"/>
            <a:r>
              <a:rPr lang="ro-RO" sz="2400" b="1" dirty="0" smtClean="0">
                <a:solidFill>
                  <a:srgbClr val="256031"/>
                </a:solidFill>
                <a:latin typeface="+mj-lt"/>
              </a:rPr>
              <a:t>20</a:t>
            </a:r>
            <a:r>
              <a:rPr lang="en-US" sz="2400" b="1" dirty="0" smtClean="0">
                <a:solidFill>
                  <a:srgbClr val="256031"/>
                </a:solidFill>
                <a:latin typeface="+mj-lt"/>
              </a:rPr>
              <a:t>..</a:t>
            </a:r>
            <a:endParaRPr lang="en-US" sz="1600" dirty="0">
              <a:solidFill>
                <a:srgbClr val="256031"/>
              </a:solidFill>
              <a:latin typeface="+mj-lt"/>
            </a:endParaRPr>
          </a:p>
        </p:txBody>
      </p:sp>
      <p:sp>
        <p:nvSpPr>
          <p:cNvPr id="74" name="Rectangle 73"/>
          <p:cNvSpPr/>
          <p:nvPr/>
        </p:nvSpPr>
        <p:spPr>
          <a:xfrm>
            <a:off x="10448067" y="2905990"/>
            <a:ext cx="1743933" cy="1569660"/>
          </a:xfrm>
          <a:prstGeom prst="rect">
            <a:avLst/>
          </a:prstGeom>
        </p:spPr>
        <p:txBody>
          <a:bodyPr wrap="square">
            <a:spAutoFit/>
          </a:bodyPr>
          <a:lstStyle/>
          <a:p>
            <a:pPr algn="ctr"/>
            <a:r>
              <a:rPr lang="en-US" sz="2400" dirty="0" smtClean="0">
                <a:solidFill>
                  <a:schemeClr val="bg1">
                    <a:lumMod val="50000"/>
                  </a:schemeClr>
                </a:solidFill>
                <a:latin typeface="+mj-lt"/>
              </a:rPr>
              <a:t>Scale up</a:t>
            </a:r>
          </a:p>
          <a:p>
            <a:pPr algn="ctr"/>
            <a:r>
              <a:rPr lang="en-US" sz="2400" dirty="0" smtClean="0">
                <a:solidFill>
                  <a:schemeClr val="bg1">
                    <a:lumMod val="50000"/>
                  </a:schemeClr>
                </a:solidFill>
                <a:latin typeface="+mj-lt"/>
              </a:rPr>
              <a:t>practices</a:t>
            </a:r>
          </a:p>
          <a:p>
            <a:pPr algn="ctr"/>
            <a:r>
              <a:rPr lang="en-US" sz="2400" dirty="0" smtClean="0">
                <a:solidFill>
                  <a:schemeClr val="bg1">
                    <a:lumMod val="50000"/>
                  </a:schemeClr>
                </a:solidFill>
                <a:latin typeface="+mj-lt"/>
              </a:rPr>
              <a:t>in other cities </a:t>
            </a:r>
          </a:p>
        </p:txBody>
      </p:sp>
      <p:sp>
        <p:nvSpPr>
          <p:cNvPr id="75" name="Rectangle 74"/>
          <p:cNvSpPr/>
          <p:nvPr/>
        </p:nvSpPr>
        <p:spPr>
          <a:xfrm>
            <a:off x="7086601" y="5743867"/>
            <a:ext cx="2057399" cy="461665"/>
          </a:xfrm>
          <a:prstGeom prst="rect">
            <a:avLst/>
          </a:prstGeom>
        </p:spPr>
        <p:txBody>
          <a:bodyPr wrap="square">
            <a:spAutoFit/>
          </a:bodyPr>
          <a:lstStyle/>
          <a:p>
            <a:pPr algn="ctr"/>
            <a:r>
              <a:rPr lang="en-US" sz="2400" dirty="0" smtClean="0">
                <a:solidFill>
                  <a:schemeClr val="bg1">
                    <a:lumMod val="50000"/>
                  </a:schemeClr>
                </a:solidFill>
                <a:latin typeface="+mj-lt"/>
              </a:rPr>
              <a:t>Digitalization</a:t>
            </a:r>
          </a:p>
        </p:txBody>
      </p:sp>
    </p:spTree>
    <p:extLst>
      <p:ext uri="{BB962C8B-B14F-4D97-AF65-F5344CB8AC3E}">
        <p14:creationId xmlns:p14="http://schemas.microsoft.com/office/powerpoint/2010/main" val="12135444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5C6581-E4FE-41CB-AA40-55390F5B9460}" type="slidenum">
              <a:rPr lang="en-US" smtClean="0"/>
              <a:pPr/>
              <a:t>13</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1570" y="177247"/>
            <a:ext cx="667713" cy="667713"/>
          </a:xfrm>
          <a:prstGeom prst="rect">
            <a:avLst/>
          </a:prstGeom>
        </p:spPr>
      </p:pic>
      <p:sp>
        <p:nvSpPr>
          <p:cNvPr id="6" name="Subtitle 2"/>
          <p:cNvSpPr txBox="1">
            <a:spLocks/>
          </p:cNvSpPr>
          <p:nvPr/>
        </p:nvSpPr>
        <p:spPr>
          <a:xfrm>
            <a:off x="7797800" y="266084"/>
            <a:ext cx="3313817" cy="449846"/>
          </a:xfrm>
          <a:prstGeom prst="rect">
            <a:avLst/>
          </a:prstGeom>
          <a:solidFill>
            <a:schemeClr val="bg1"/>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3200" dirty="0" smtClean="0">
                <a:solidFill>
                  <a:srgbClr val="444444"/>
                </a:solidFill>
              </a:rPr>
              <a:t>LEAP study design</a:t>
            </a:r>
            <a:endParaRPr lang="en-US" sz="3200" dirty="0">
              <a:solidFill>
                <a:srgbClr val="444444"/>
              </a:solidFill>
            </a:endParaRPr>
          </a:p>
        </p:txBody>
      </p:sp>
      <p:pic>
        <p:nvPicPr>
          <p:cNvPr id="63490" name="Picture 2" descr="http://www.casa-construct.ro/wp-content/uploads/2011/zona-metropolitana.jpg"/>
          <p:cNvPicPr>
            <a:picLocks noChangeAspect="1" noChangeArrowheads="1"/>
          </p:cNvPicPr>
          <p:nvPr/>
        </p:nvPicPr>
        <p:blipFill>
          <a:blip r:embed="rId3" cstate="print"/>
          <a:srcRect/>
          <a:stretch>
            <a:fillRect/>
          </a:stretch>
        </p:blipFill>
        <p:spPr bwMode="auto">
          <a:xfrm>
            <a:off x="7470775" y="1042306"/>
            <a:ext cx="3857625" cy="5510893"/>
          </a:xfrm>
          <a:prstGeom prst="rect">
            <a:avLst/>
          </a:prstGeom>
          <a:noFill/>
        </p:spPr>
      </p:pic>
      <p:sp>
        <p:nvSpPr>
          <p:cNvPr id="10" name="Rectangle 9"/>
          <p:cNvSpPr/>
          <p:nvPr/>
        </p:nvSpPr>
        <p:spPr>
          <a:xfrm>
            <a:off x="469900" y="266700"/>
            <a:ext cx="6565900" cy="23368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ctr"/>
            <a:r>
              <a:rPr lang="en-US" sz="2200" dirty="0" smtClean="0">
                <a:latin typeface="+mj-lt"/>
              </a:rPr>
              <a:t>Input</a:t>
            </a:r>
          </a:p>
          <a:p>
            <a:r>
              <a:rPr lang="en-US" sz="2200" dirty="0" smtClean="0">
                <a:latin typeface="+mj-lt"/>
              </a:rPr>
              <a:t>When: 4 months period</a:t>
            </a:r>
          </a:p>
          <a:p>
            <a:r>
              <a:rPr lang="en-US" sz="2200" dirty="0" smtClean="0">
                <a:latin typeface="+mj-lt"/>
              </a:rPr>
              <a:t>Where: </a:t>
            </a:r>
            <a:r>
              <a:rPr lang="en-US" sz="2200" dirty="0" err="1" smtClean="0">
                <a:latin typeface="+mj-lt"/>
              </a:rPr>
              <a:t>Cluj</a:t>
            </a:r>
            <a:r>
              <a:rPr lang="en-US" sz="2200" dirty="0" smtClean="0">
                <a:latin typeface="+mj-lt"/>
              </a:rPr>
              <a:t> Metropolitan area</a:t>
            </a:r>
          </a:p>
          <a:p>
            <a:r>
              <a:rPr lang="en-US" sz="2200" dirty="0" smtClean="0">
                <a:latin typeface="+mj-lt"/>
              </a:rPr>
              <a:t>Who: children and youths aged 10 to 24</a:t>
            </a:r>
          </a:p>
          <a:p>
            <a:r>
              <a:rPr lang="en-US" sz="2200" dirty="0" smtClean="0">
                <a:latin typeface="+mj-lt"/>
              </a:rPr>
              <a:t>Partners &amp; Advisory Committee</a:t>
            </a:r>
          </a:p>
          <a:p>
            <a:r>
              <a:rPr lang="en-US" sz="2200" dirty="0" smtClean="0">
                <a:latin typeface="+mj-lt"/>
              </a:rPr>
              <a:t>Use a participatory approach</a:t>
            </a:r>
          </a:p>
          <a:p>
            <a:r>
              <a:rPr lang="en-US" sz="2200" dirty="0" smtClean="0">
                <a:latin typeface="+mj-lt"/>
              </a:rPr>
              <a:t> </a:t>
            </a:r>
            <a:endParaRPr lang="en-US" sz="2200" dirty="0">
              <a:latin typeface="+mj-lt"/>
            </a:endParaRPr>
          </a:p>
        </p:txBody>
      </p:sp>
      <p:sp>
        <p:nvSpPr>
          <p:cNvPr id="11" name="Rectangle 10"/>
          <p:cNvSpPr/>
          <p:nvPr/>
        </p:nvSpPr>
        <p:spPr>
          <a:xfrm>
            <a:off x="596900" y="4991100"/>
            <a:ext cx="6502400" cy="15367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2200" dirty="0" smtClean="0">
                <a:latin typeface="+mj-lt"/>
              </a:rPr>
              <a:t>Output</a:t>
            </a:r>
          </a:p>
          <a:p>
            <a:pPr algn="ctr"/>
            <a:endParaRPr lang="en-US" sz="2200" dirty="0" smtClean="0">
              <a:latin typeface="+mj-lt"/>
            </a:endParaRPr>
          </a:p>
          <a:p>
            <a:pPr algn="just"/>
            <a:r>
              <a:rPr lang="en-US" sz="2200" dirty="0" smtClean="0">
                <a:latin typeface="+mj-lt"/>
              </a:rPr>
              <a:t>Priorities areas of action to address needs, gaps and opportunities for children and youths aged 10 to 24</a:t>
            </a:r>
            <a:endParaRPr lang="en-US" sz="2200" dirty="0">
              <a:latin typeface="+mj-lt"/>
            </a:endParaRPr>
          </a:p>
        </p:txBody>
      </p:sp>
      <p:sp>
        <p:nvSpPr>
          <p:cNvPr id="12" name="Rectangle 11"/>
          <p:cNvSpPr/>
          <p:nvPr/>
        </p:nvSpPr>
        <p:spPr>
          <a:xfrm>
            <a:off x="520700" y="2984500"/>
            <a:ext cx="6502400" cy="1536700"/>
          </a:xfrm>
          <a:prstGeom prst="rect">
            <a:avLst/>
          </a:prstGeom>
        </p:spPr>
        <p:style>
          <a:lnRef idx="2">
            <a:schemeClr val="dk1"/>
          </a:lnRef>
          <a:fillRef idx="1">
            <a:schemeClr val="lt1"/>
          </a:fillRef>
          <a:effectRef idx="0">
            <a:schemeClr val="dk1"/>
          </a:effectRef>
          <a:fontRef idx="minor">
            <a:schemeClr val="dk1"/>
          </a:fontRef>
        </p:style>
        <p:txBody>
          <a:bodyPr rtlCol="0" anchor="t"/>
          <a:lstStyle/>
          <a:p>
            <a:pPr algn="ctr"/>
            <a:r>
              <a:rPr lang="en-US" sz="2200" dirty="0" smtClean="0">
                <a:latin typeface="+mj-lt"/>
              </a:rPr>
              <a:t>The process</a:t>
            </a:r>
          </a:p>
          <a:p>
            <a:pPr algn="ctr"/>
            <a:endParaRPr lang="en-US" sz="2200" dirty="0" smtClean="0">
              <a:latin typeface="+mj-lt"/>
            </a:endParaRPr>
          </a:p>
          <a:p>
            <a:pPr algn="ctr"/>
            <a:r>
              <a:rPr lang="en-US" sz="2200" dirty="0" smtClean="0">
                <a:latin typeface="+mj-lt"/>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66700" y="5410200"/>
            <a:ext cx="11747500" cy="1346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292100" y="1485900"/>
            <a:ext cx="11747500" cy="21844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245C6581-E4FE-41CB-AA40-55390F5B9460}" type="slidenum">
              <a:rPr lang="en-US" smtClean="0"/>
              <a:pPr/>
              <a:t>14</a:t>
            </a:fld>
            <a:endParaRPr lang="en-US" dirty="0"/>
          </a:p>
        </p:txBody>
      </p:sp>
      <p:sp>
        <p:nvSpPr>
          <p:cNvPr id="5" name="Oval 4"/>
          <p:cNvSpPr/>
          <p:nvPr/>
        </p:nvSpPr>
        <p:spPr>
          <a:xfrm>
            <a:off x="508000" y="2070100"/>
            <a:ext cx="1485900" cy="9271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ysClr val="windowText" lastClr="000000"/>
                </a:solidFill>
              </a:rPr>
              <a:t>IDENTIFY</a:t>
            </a:r>
            <a:endParaRPr lang="en-US" b="1" dirty="0">
              <a:solidFill>
                <a:sysClr val="windowText" lastClr="000000"/>
              </a:solidFill>
            </a:endParaRPr>
          </a:p>
        </p:txBody>
      </p:sp>
      <p:sp>
        <p:nvSpPr>
          <p:cNvPr id="6" name="Oval 5"/>
          <p:cNvSpPr/>
          <p:nvPr/>
        </p:nvSpPr>
        <p:spPr>
          <a:xfrm>
            <a:off x="622300" y="4038600"/>
            <a:ext cx="1485900" cy="9271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ysClr val="windowText" lastClr="000000"/>
                </a:solidFill>
              </a:rPr>
              <a:t>ASSESS</a:t>
            </a:r>
            <a:endParaRPr lang="en-US" b="1" dirty="0">
              <a:solidFill>
                <a:sysClr val="windowText" lastClr="000000"/>
              </a:solidFill>
            </a:endParaRPr>
          </a:p>
        </p:txBody>
      </p:sp>
      <p:sp>
        <p:nvSpPr>
          <p:cNvPr id="7" name="Oval 6"/>
          <p:cNvSpPr/>
          <p:nvPr/>
        </p:nvSpPr>
        <p:spPr>
          <a:xfrm>
            <a:off x="495300" y="5626100"/>
            <a:ext cx="1778000" cy="927100"/>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ysClr val="windowText" lastClr="000000"/>
                </a:solidFill>
              </a:rPr>
              <a:t>PRIORITIZE</a:t>
            </a:r>
            <a:endParaRPr lang="en-US" b="1" dirty="0">
              <a:solidFill>
                <a:sysClr val="windowText" lastClr="000000"/>
              </a:solidFill>
            </a:endParaRPr>
          </a:p>
        </p:txBody>
      </p:sp>
      <p:sp>
        <p:nvSpPr>
          <p:cNvPr id="9" name="Rectangle 8"/>
          <p:cNvSpPr/>
          <p:nvPr/>
        </p:nvSpPr>
        <p:spPr>
          <a:xfrm>
            <a:off x="2565400" y="1689100"/>
            <a:ext cx="4368800" cy="762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smtClean="0"/>
              <a:t>General frameworks and tools used in similar initiatives</a:t>
            </a:r>
          </a:p>
        </p:txBody>
      </p:sp>
      <p:sp>
        <p:nvSpPr>
          <p:cNvPr id="11" name="Rectangle 10"/>
          <p:cNvSpPr/>
          <p:nvPr/>
        </p:nvSpPr>
        <p:spPr>
          <a:xfrm>
            <a:off x="2578100" y="2527300"/>
            <a:ext cx="43434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smtClean="0"/>
              <a:t>Results of past research on children &amp; youths from </a:t>
            </a:r>
            <a:r>
              <a:rPr lang="en-US" dirty="0" err="1" smtClean="0"/>
              <a:t>Cluj</a:t>
            </a:r>
            <a:r>
              <a:rPr lang="en-US" dirty="0" smtClean="0"/>
              <a:t> MA </a:t>
            </a:r>
            <a:endParaRPr lang="en-US" dirty="0"/>
          </a:p>
        </p:txBody>
      </p:sp>
      <p:sp>
        <p:nvSpPr>
          <p:cNvPr id="12" name="Rectangle 11"/>
          <p:cNvSpPr/>
          <p:nvPr/>
        </p:nvSpPr>
        <p:spPr>
          <a:xfrm>
            <a:off x="2578100" y="3162300"/>
            <a:ext cx="4318000" cy="444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smtClean="0"/>
              <a:t>Key informants/stakeholders</a:t>
            </a:r>
            <a:endParaRPr lang="en-US" dirty="0"/>
          </a:p>
        </p:txBody>
      </p:sp>
      <p:sp>
        <p:nvSpPr>
          <p:cNvPr id="13" name="Rectangle 12"/>
          <p:cNvSpPr/>
          <p:nvPr/>
        </p:nvSpPr>
        <p:spPr>
          <a:xfrm>
            <a:off x="2578100" y="4076700"/>
            <a:ext cx="4318000" cy="444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smtClean="0"/>
              <a:t>Current status of needs in children &amp; youths</a:t>
            </a:r>
            <a:endParaRPr lang="en-US" dirty="0"/>
          </a:p>
        </p:txBody>
      </p:sp>
      <p:sp>
        <p:nvSpPr>
          <p:cNvPr id="14" name="Rectangle 13"/>
          <p:cNvSpPr/>
          <p:nvPr/>
        </p:nvSpPr>
        <p:spPr>
          <a:xfrm>
            <a:off x="7086600" y="1714500"/>
            <a:ext cx="2590800" cy="1346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smtClean="0"/>
              <a:t>Literature review</a:t>
            </a:r>
          </a:p>
        </p:txBody>
      </p:sp>
      <p:sp>
        <p:nvSpPr>
          <p:cNvPr id="15" name="Rectangle 14"/>
          <p:cNvSpPr/>
          <p:nvPr/>
        </p:nvSpPr>
        <p:spPr>
          <a:xfrm>
            <a:off x="7099300" y="3162300"/>
            <a:ext cx="2590800" cy="4445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just"/>
            <a:r>
              <a:rPr lang="en-US" dirty="0" smtClean="0"/>
              <a:t>Stakeholder identification</a:t>
            </a:r>
          </a:p>
        </p:txBody>
      </p:sp>
      <p:sp>
        <p:nvSpPr>
          <p:cNvPr id="16" name="Rectangle 15"/>
          <p:cNvSpPr/>
          <p:nvPr/>
        </p:nvSpPr>
        <p:spPr>
          <a:xfrm>
            <a:off x="2578100" y="4711700"/>
            <a:ext cx="43180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smtClean="0"/>
              <a:t>Policies </a:t>
            </a:r>
            <a:endParaRPr lang="en-US" dirty="0"/>
          </a:p>
        </p:txBody>
      </p:sp>
      <p:sp>
        <p:nvSpPr>
          <p:cNvPr id="17" name="Rectangle 16"/>
          <p:cNvSpPr/>
          <p:nvPr/>
        </p:nvSpPr>
        <p:spPr>
          <a:xfrm>
            <a:off x="2679700" y="5803900"/>
            <a:ext cx="4318000" cy="444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smtClean="0"/>
              <a:t>Opportunities</a:t>
            </a:r>
            <a:endParaRPr lang="en-US" dirty="0"/>
          </a:p>
        </p:txBody>
      </p:sp>
      <p:sp>
        <p:nvSpPr>
          <p:cNvPr id="18" name="Rectangle 17"/>
          <p:cNvSpPr/>
          <p:nvPr/>
        </p:nvSpPr>
        <p:spPr>
          <a:xfrm>
            <a:off x="7277100" y="5791200"/>
            <a:ext cx="2590800" cy="50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smtClean="0"/>
              <a:t>Round table discussions</a:t>
            </a:r>
          </a:p>
        </p:txBody>
      </p:sp>
      <p:sp>
        <p:nvSpPr>
          <p:cNvPr id="19" name="Rectangle 18"/>
          <p:cNvSpPr/>
          <p:nvPr/>
        </p:nvSpPr>
        <p:spPr>
          <a:xfrm>
            <a:off x="7061200" y="4076700"/>
            <a:ext cx="2679700" cy="4445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smtClean="0"/>
              <a:t>Quantitative and qualitative data collection</a:t>
            </a:r>
            <a:endParaRPr lang="en-US" dirty="0"/>
          </a:p>
        </p:txBody>
      </p:sp>
      <p:sp>
        <p:nvSpPr>
          <p:cNvPr id="21" name="Rectangle 20"/>
          <p:cNvSpPr/>
          <p:nvPr/>
        </p:nvSpPr>
        <p:spPr>
          <a:xfrm>
            <a:off x="7112000" y="4724400"/>
            <a:ext cx="26162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smtClean="0"/>
              <a:t>Policy analysis, policy game</a:t>
            </a:r>
            <a:endParaRPr lang="en-US" dirty="0"/>
          </a:p>
        </p:txBody>
      </p:sp>
      <p:sp>
        <p:nvSpPr>
          <p:cNvPr id="23" name="Rectangle 22"/>
          <p:cNvSpPr/>
          <p:nvPr/>
        </p:nvSpPr>
        <p:spPr>
          <a:xfrm>
            <a:off x="9931400" y="3149600"/>
            <a:ext cx="1930400" cy="4445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just"/>
            <a:r>
              <a:rPr lang="en-US" dirty="0" smtClean="0"/>
              <a:t>Stakeholder map</a:t>
            </a:r>
          </a:p>
        </p:txBody>
      </p:sp>
      <p:sp>
        <p:nvSpPr>
          <p:cNvPr id="24" name="Rectangle 23"/>
          <p:cNvSpPr/>
          <p:nvPr/>
        </p:nvSpPr>
        <p:spPr>
          <a:xfrm>
            <a:off x="9918700" y="1727200"/>
            <a:ext cx="1955800" cy="13462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smtClean="0"/>
              <a:t>Report on previous research results </a:t>
            </a:r>
          </a:p>
        </p:txBody>
      </p:sp>
      <p:sp>
        <p:nvSpPr>
          <p:cNvPr id="25" name="Rectangle 24"/>
          <p:cNvSpPr/>
          <p:nvPr/>
        </p:nvSpPr>
        <p:spPr>
          <a:xfrm>
            <a:off x="9944100" y="4025900"/>
            <a:ext cx="1930400" cy="5334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just"/>
            <a:r>
              <a:rPr lang="en-US" dirty="0" smtClean="0"/>
              <a:t>Report on current needs</a:t>
            </a:r>
          </a:p>
        </p:txBody>
      </p:sp>
      <p:sp>
        <p:nvSpPr>
          <p:cNvPr id="26" name="Rectangle 25"/>
          <p:cNvSpPr/>
          <p:nvPr/>
        </p:nvSpPr>
        <p:spPr>
          <a:xfrm>
            <a:off x="9931400" y="4711700"/>
            <a:ext cx="1930400" cy="5715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just"/>
            <a:r>
              <a:rPr lang="en-US" dirty="0" smtClean="0"/>
              <a:t>Policy recommendations</a:t>
            </a:r>
          </a:p>
        </p:txBody>
      </p:sp>
      <p:sp>
        <p:nvSpPr>
          <p:cNvPr id="29" name="Rectangle 28"/>
          <p:cNvSpPr/>
          <p:nvPr/>
        </p:nvSpPr>
        <p:spPr>
          <a:xfrm>
            <a:off x="9969500" y="5791200"/>
            <a:ext cx="1930400" cy="4953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just"/>
            <a:r>
              <a:rPr lang="en-US" dirty="0" smtClean="0"/>
              <a:t>Final report</a:t>
            </a:r>
          </a:p>
        </p:txBody>
      </p:sp>
      <p:pic>
        <p:nvPicPr>
          <p:cNvPr id="30" name="Pictur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1570" y="177247"/>
            <a:ext cx="667713" cy="667713"/>
          </a:xfrm>
          <a:prstGeom prst="rect">
            <a:avLst/>
          </a:prstGeom>
        </p:spPr>
      </p:pic>
      <p:sp>
        <p:nvSpPr>
          <p:cNvPr id="31" name="Subtitle 2"/>
          <p:cNvSpPr txBox="1">
            <a:spLocks/>
          </p:cNvSpPr>
          <p:nvPr/>
        </p:nvSpPr>
        <p:spPr>
          <a:xfrm>
            <a:off x="7797800" y="266084"/>
            <a:ext cx="3313817" cy="449846"/>
          </a:xfrm>
          <a:prstGeom prst="rect">
            <a:avLst/>
          </a:prstGeom>
          <a:solidFill>
            <a:schemeClr val="bg1"/>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3200" dirty="0" smtClean="0">
                <a:solidFill>
                  <a:srgbClr val="444444"/>
                </a:solidFill>
              </a:rPr>
              <a:t>LEAP study design</a:t>
            </a:r>
            <a:endParaRPr lang="en-US" sz="3200" dirty="0">
              <a:solidFill>
                <a:srgbClr val="444444"/>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5C6581-E4FE-41CB-AA40-55390F5B9460}" type="slidenum">
              <a:rPr lang="en-US" smtClean="0"/>
              <a:pPr/>
              <a:t>15</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1570" y="177247"/>
            <a:ext cx="667713" cy="667713"/>
          </a:xfrm>
          <a:prstGeom prst="rect">
            <a:avLst/>
          </a:prstGeom>
        </p:spPr>
      </p:pic>
      <p:sp>
        <p:nvSpPr>
          <p:cNvPr id="6" name="Subtitle 2"/>
          <p:cNvSpPr txBox="1">
            <a:spLocks/>
          </p:cNvSpPr>
          <p:nvPr/>
        </p:nvSpPr>
        <p:spPr>
          <a:xfrm>
            <a:off x="7797800" y="266084"/>
            <a:ext cx="3313817" cy="449846"/>
          </a:xfrm>
          <a:prstGeom prst="rect">
            <a:avLst/>
          </a:prstGeom>
          <a:solidFill>
            <a:schemeClr val="bg1"/>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3200" dirty="0" smtClean="0">
                <a:solidFill>
                  <a:srgbClr val="444444"/>
                </a:solidFill>
              </a:rPr>
              <a:t>LEAP study design</a:t>
            </a:r>
            <a:endParaRPr lang="en-US" sz="3200" dirty="0">
              <a:solidFill>
                <a:srgbClr val="444444"/>
              </a:solidFill>
            </a:endParaRPr>
          </a:p>
        </p:txBody>
      </p:sp>
      <p:sp>
        <p:nvSpPr>
          <p:cNvPr id="7" name="Rectangle 6"/>
          <p:cNvSpPr/>
          <p:nvPr/>
        </p:nvSpPr>
        <p:spPr>
          <a:xfrm>
            <a:off x="342900" y="1257300"/>
            <a:ext cx="3175000" cy="21844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ctr"/>
            <a:r>
              <a:rPr lang="en-US" sz="2200" b="1" dirty="0" smtClean="0">
                <a:latin typeface="+mj-lt"/>
              </a:rPr>
              <a:t>Environmental scan</a:t>
            </a:r>
          </a:p>
          <a:p>
            <a:pPr algn="ctr"/>
            <a:endParaRPr lang="en-US" sz="2200" dirty="0" smtClean="0">
              <a:latin typeface="+mj-lt"/>
            </a:endParaRPr>
          </a:p>
          <a:p>
            <a:pPr algn="ctr"/>
            <a:endParaRPr lang="en-US" sz="2200" dirty="0" smtClean="0">
              <a:latin typeface="+mj-lt"/>
            </a:endParaRPr>
          </a:p>
          <a:p>
            <a:r>
              <a:rPr lang="en-US" sz="2200" dirty="0" smtClean="0">
                <a:latin typeface="+mj-lt"/>
              </a:rPr>
              <a:t>Literature review</a:t>
            </a:r>
          </a:p>
          <a:p>
            <a:r>
              <a:rPr lang="en-US" sz="2200" dirty="0" smtClean="0">
                <a:latin typeface="+mj-lt"/>
              </a:rPr>
              <a:t>Stakeholder identification</a:t>
            </a:r>
            <a:endParaRPr lang="en-US" sz="2200" dirty="0">
              <a:latin typeface="+mj-lt"/>
            </a:endParaRPr>
          </a:p>
        </p:txBody>
      </p:sp>
      <p:sp>
        <p:nvSpPr>
          <p:cNvPr id="10" name="Rectangle 9"/>
          <p:cNvSpPr/>
          <p:nvPr/>
        </p:nvSpPr>
        <p:spPr>
          <a:xfrm>
            <a:off x="3873500" y="1282700"/>
            <a:ext cx="3175000" cy="2146300"/>
          </a:xfrm>
          <a:prstGeom prst="rect">
            <a:avLst/>
          </a:prstGeom>
        </p:spPr>
        <p:style>
          <a:lnRef idx="2">
            <a:schemeClr val="accent4"/>
          </a:lnRef>
          <a:fillRef idx="1">
            <a:schemeClr val="lt1"/>
          </a:fillRef>
          <a:effectRef idx="0">
            <a:schemeClr val="accent4"/>
          </a:effectRef>
          <a:fontRef idx="minor">
            <a:schemeClr val="dk1"/>
          </a:fontRef>
        </p:style>
        <p:txBody>
          <a:bodyPr rtlCol="0" anchor="t"/>
          <a:lstStyle/>
          <a:p>
            <a:pPr algn="ctr"/>
            <a:r>
              <a:rPr lang="en-US" sz="2200" b="1" dirty="0" smtClean="0">
                <a:latin typeface="+mj-lt"/>
              </a:rPr>
              <a:t>Consultations </a:t>
            </a:r>
          </a:p>
          <a:p>
            <a:pPr algn="ctr"/>
            <a:r>
              <a:rPr lang="en-US" sz="2200" b="1" dirty="0" smtClean="0">
                <a:latin typeface="+mj-lt"/>
              </a:rPr>
              <a:t>with stakeholders </a:t>
            </a:r>
          </a:p>
          <a:p>
            <a:pPr algn="ctr"/>
            <a:endParaRPr lang="en-US" sz="2200" dirty="0" smtClean="0">
              <a:latin typeface="+mj-lt"/>
            </a:endParaRPr>
          </a:p>
          <a:p>
            <a:r>
              <a:rPr lang="en-US" sz="2200" dirty="0" smtClean="0">
                <a:latin typeface="+mj-lt"/>
              </a:rPr>
              <a:t>Interviews</a:t>
            </a:r>
          </a:p>
          <a:p>
            <a:r>
              <a:rPr lang="en-US" sz="2200" dirty="0" smtClean="0">
                <a:latin typeface="+mj-lt"/>
              </a:rPr>
              <a:t>Round table discussions</a:t>
            </a:r>
          </a:p>
          <a:p>
            <a:r>
              <a:rPr lang="en-US" sz="2200" dirty="0" smtClean="0">
                <a:latin typeface="+mj-lt"/>
              </a:rPr>
              <a:t>Policy game</a:t>
            </a:r>
            <a:endParaRPr lang="en-US" sz="2200" dirty="0">
              <a:latin typeface="+mj-lt"/>
            </a:endParaRPr>
          </a:p>
        </p:txBody>
      </p:sp>
      <p:sp>
        <p:nvSpPr>
          <p:cNvPr id="11" name="Rectangle 10"/>
          <p:cNvSpPr/>
          <p:nvPr/>
        </p:nvSpPr>
        <p:spPr>
          <a:xfrm>
            <a:off x="7251700" y="1270000"/>
            <a:ext cx="3175000" cy="21590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ctr"/>
            <a:r>
              <a:rPr lang="en-US" sz="2200" b="1" dirty="0" smtClean="0">
                <a:latin typeface="+mj-lt"/>
              </a:rPr>
              <a:t>Engagement of young people</a:t>
            </a:r>
          </a:p>
          <a:p>
            <a:pPr algn="ctr"/>
            <a:endParaRPr lang="en-US" sz="2200" dirty="0" smtClean="0">
              <a:latin typeface="+mj-lt"/>
            </a:endParaRPr>
          </a:p>
          <a:p>
            <a:r>
              <a:rPr lang="en-US" sz="2200" dirty="0" smtClean="0">
                <a:latin typeface="+mj-lt"/>
              </a:rPr>
              <a:t>Representative survey</a:t>
            </a:r>
          </a:p>
          <a:p>
            <a:r>
              <a:rPr lang="en-US" sz="2200" dirty="0" smtClean="0">
                <a:latin typeface="+mj-lt"/>
              </a:rPr>
              <a:t>Focus groups, interviews</a:t>
            </a:r>
          </a:p>
        </p:txBody>
      </p:sp>
      <p:sp>
        <p:nvSpPr>
          <p:cNvPr id="12" name="Rectangle 11"/>
          <p:cNvSpPr/>
          <p:nvPr/>
        </p:nvSpPr>
        <p:spPr>
          <a:xfrm>
            <a:off x="355600" y="3835400"/>
            <a:ext cx="3200400" cy="27686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just"/>
            <a:r>
              <a:rPr lang="en-US" sz="2000" dirty="0" smtClean="0">
                <a:latin typeface="+mj-lt"/>
              </a:rPr>
              <a:t>Identify topics to be addressed</a:t>
            </a:r>
          </a:p>
          <a:p>
            <a:pPr algn="just"/>
            <a:r>
              <a:rPr lang="en-US" sz="2000" dirty="0" smtClean="0">
                <a:latin typeface="+mj-lt"/>
              </a:rPr>
              <a:t>Identify and summarize available results </a:t>
            </a:r>
          </a:p>
          <a:p>
            <a:pPr algn="just"/>
            <a:r>
              <a:rPr lang="en-US" sz="2000" dirty="0" smtClean="0">
                <a:latin typeface="+mj-lt"/>
              </a:rPr>
              <a:t>Develop the data collection tools</a:t>
            </a:r>
            <a:endParaRPr lang="en-US" sz="2000" dirty="0">
              <a:latin typeface="+mj-lt"/>
            </a:endParaRPr>
          </a:p>
        </p:txBody>
      </p:sp>
      <p:sp>
        <p:nvSpPr>
          <p:cNvPr id="13" name="Rectangle 12"/>
          <p:cNvSpPr/>
          <p:nvPr/>
        </p:nvSpPr>
        <p:spPr>
          <a:xfrm>
            <a:off x="3873500" y="3810000"/>
            <a:ext cx="3200400" cy="28067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just"/>
            <a:r>
              <a:rPr lang="en-US" sz="2000" dirty="0" smtClean="0">
                <a:latin typeface="+mj-lt"/>
              </a:rPr>
              <a:t>Improve and prioritize topics to be addressed</a:t>
            </a:r>
          </a:p>
          <a:p>
            <a:pPr algn="just"/>
            <a:r>
              <a:rPr lang="en-US" sz="2000" dirty="0" smtClean="0">
                <a:latin typeface="+mj-lt"/>
              </a:rPr>
              <a:t>Add information to available results </a:t>
            </a:r>
          </a:p>
          <a:p>
            <a:pPr algn="just"/>
            <a:r>
              <a:rPr lang="en-US" sz="2000" dirty="0" smtClean="0">
                <a:latin typeface="+mj-lt"/>
              </a:rPr>
              <a:t>Improve the data collection tools</a:t>
            </a:r>
          </a:p>
          <a:p>
            <a:pPr algn="just"/>
            <a:r>
              <a:rPr lang="en-US" sz="2000" dirty="0" smtClean="0">
                <a:latin typeface="+mj-lt"/>
              </a:rPr>
              <a:t>Prioritize NGO</a:t>
            </a:r>
            <a:endParaRPr lang="en-US" sz="2000" dirty="0">
              <a:latin typeface="+mj-lt"/>
            </a:endParaRPr>
          </a:p>
        </p:txBody>
      </p:sp>
      <p:sp>
        <p:nvSpPr>
          <p:cNvPr id="14" name="Rectangle 13"/>
          <p:cNvSpPr/>
          <p:nvPr/>
        </p:nvSpPr>
        <p:spPr>
          <a:xfrm>
            <a:off x="7289800" y="3822700"/>
            <a:ext cx="3200400" cy="2781300"/>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pPr algn="just"/>
            <a:r>
              <a:rPr lang="en-US" sz="2000" dirty="0" smtClean="0">
                <a:latin typeface="+mj-lt"/>
              </a:rPr>
              <a:t>Improve and prioritize topics to be addressed</a:t>
            </a:r>
          </a:p>
          <a:p>
            <a:pPr algn="just"/>
            <a:r>
              <a:rPr lang="en-US" sz="2000" dirty="0" smtClean="0">
                <a:latin typeface="+mj-lt"/>
              </a:rPr>
              <a:t>Add information to available results </a:t>
            </a:r>
          </a:p>
          <a:p>
            <a:pPr algn="just"/>
            <a:r>
              <a:rPr lang="en-US" sz="2000" dirty="0" smtClean="0">
                <a:latin typeface="+mj-lt"/>
              </a:rPr>
              <a:t>Improve the data collection tools</a:t>
            </a:r>
          </a:p>
          <a:p>
            <a:pPr algn="just"/>
            <a:r>
              <a:rPr lang="en-US" sz="2000" dirty="0" smtClean="0">
                <a:latin typeface="+mj-lt"/>
              </a:rPr>
              <a:t>Prioritize NGO</a:t>
            </a:r>
          </a:p>
          <a:p>
            <a:pPr algn="just"/>
            <a:r>
              <a:rPr lang="en-US" sz="2000" dirty="0" smtClean="0">
                <a:latin typeface="+mj-lt"/>
              </a:rPr>
              <a:t>Identify current NGO</a:t>
            </a:r>
            <a:endParaRPr lang="en-US" sz="2000" dirty="0">
              <a:latin typeface="+mj-lt"/>
            </a:endParaRPr>
          </a:p>
        </p:txBody>
      </p:sp>
      <p:sp>
        <p:nvSpPr>
          <p:cNvPr id="15" name="Rectangle 14"/>
          <p:cNvSpPr/>
          <p:nvPr/>
        </p:nvSpPr>
        <p:spPr>
          <a:xfrm>
            <a:off x="10668000" y="1346200"/>
            <a:ext cx="1155700" cy="4826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N</a:t>
            </a:r>
          </a:p>
          <a:p>
            <a:pPr algn="ctr"/>
            <a:r>
              <a:rPr lang="en-US" dirty="0" smtClean="0"/>
              <a:t>G</a:t>
            </a:r>
          </a:p>
          <a:p>
            <a:pPr algn="ctr"/>
            <a:r>
              <a:rPr lang="en-US" dirty="0" smtClean="0"/>
              <a:t>O</a:t>
            </a:r>
          </a:p>
          <a:p>
            <a:pPr algn="ctr"/>
            <a:r>
              <a:rPr lang="en-US" dirty="0" smtClean="0"/>
              <a:t>A</a:t>
            </a:r>
          </a:p>
          <a:p>
            <a:pPr algn="ctr"/>
            <a:endParaRPr lang="en-US" dirty="0" smtClean="0"/>
          </a:p>
          <a:p>
            <a:pPr algn="ctr"/>
            <a:endParaRPr lang="en-US" dirty="0" smtClean="0"/>
          </a:p>
          <a:p>
            <a:pPr algn="ctr"/>
            <a:endParaRPr lang="en-US" dirty="0" smtClean="0"/>
          </a:p>
          <a:p>
            <a:pPr algn="ctr"/>
            <a:r>
              <a:rPr lang="en-US" dirty="0" smtClean="0"/>
              <a:t>R</a:t>
            </a:r>
          </a:p>
          <a:p>
            <a:pPr algn="ctr"/>
            <a:r>
              <a:rPr lang="en-US" dirty="0" smtClean="0"/>
              <a:t>E</a:t>
            </a:r>
          </a:p>
          <a:p>
            <a:pPr algn="ctr"/>
            <a:r>
              <a:rPr lang="en-US" dirty="0" smtClean="0"/>
              <a:t>P</a:t>
            </a:r>
          </a:p>
          <a:p>
            <a:pPr algn="ctr"/>
            <a:r>
              <a:rPr lang="en-US" dirty="0" smtClean="0"/>
              <a:t>O</a:t>
            </a:r>
          </a:p>
          <a:p>
            <a:pPr algn="ctr"/>
            <a:r>
              <a:rPr lang="en-US" dirty="0" smtClean="0"/>
              <a:t>R</a:t>
            </a:r>
          </a:p>
          <a:p>
            <a:pPr algn="ctr"/>
            <a:r>
              <a:rPr lang="en-US" dirty="0" smtClean="0"/>
              <a:t>T</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1629229" y="-1629228"/>
            <a:ext cx="6858001" cy="10116461"/>
          </a:xfrm>
          <a:prstGeom prst="rect">
            <a:avLst/>
          </a:prstGeom>
          <a:solidFill>
            <a:srgbClr val="256031"/>
          </a:solidFill>
          <a:ln>
            <a:solidFill>
              <a:srgbClr val="256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11034711" y="456766"/>
            <a:ext cx="257175" cy="365125"/>
          </a:xfrm>
        </p:spPr>
        <p:txBody>
          <a:bodyPr/>
          <a:lstStyle/>
          <a:p>
            <a:fld id="{245C6581-E4FE-41CB-AA40-55390F5B9460}" type="slidenum">
              <a:rPr lang="en-US" sz="1600" b="1" smtClean="0">
                <a:solidFill>
                  <a:schemeClr val="bg1"/>
                </a:solidFill>
              </a:rPr>
              <a:pPr/>
              <a:t>16</a:t>
            </a:fld>
            <a:endParaRPr lang="en-US" sz="1600" b="1" dirty="0">
              <a:solidFill>
                <a:schemeClr val="bg1"/>
              </a:solidFill>
            </a:endParaRPr>
          </a:p>
        </p:txBody>
      </p:sp>
      <p:pic>
        <p:nvPicPr>
          <p:cNvPr id="29" name="Picture 28"/>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795561" y="218991"/>
            <a:ext cx="735473" cy="840673"/>
          </a:xfrm>
          <a:prstGeom prst="rect">
            <a:avLst/>
          </a:prstGeom>
        </p:spPr>
      </p:pic>
      <p:sp>
        <p:nvSpPr>
          <p:cNvPr id="13" name="Title 1"/>
          <p:cNvSpPr txBox="1">
            <a:spLocks/>
          </p:cNvSpPr>
          <p:nvPr/>
        </p:nvSpPr>
        <p:spPr>
          <a:xfrm>
            <a:off x="2197100" y="3006237"/>
            <a:ext cx="6870699" cy="1947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smtClean="0">
                <a:solidFill>
                  <a:schemeClr val="bg1"/>
                </a:solidFill>
                <a:latin typeface="MS UI Gothic" panose="020B0600070205080204" pitchFamily="34" charset="-128"/>
                <a:ea typeface="MS UI Gothic" panose="020B0600070205080204" pitchFamily="34" charset="-128"/>
              </a:rPr>
              <a:t>Stakeholder engagement</a:t>
            </a:r>
            <a:endParaRPr lang="en-US" sz="5400" b="1" dirty="0">
              <a:solidFill>
                <a:schemeClr val="bg1"/>
              </a:solidFill>
              <a:latin typeface="MS UI Gothic" panose="020B0600070205080204" pitchFamily="34" charset="-128"/>
              <a:ea typeface="MS UI Gothic" panose="020B0600070205080204" pitchFamily="34" charset="-128"/>
            </a:endParaRPr>
          </a:p>
        </p:txBody>
      </p:sp>
      <p:sp>
        <p:nvSpPr>
          <p:cNvPr id="14" name="Title 1"/>
          <p:cNvSpPr txBox="1">
            <a:spLocks/>
          </p:cNvSpPr>
          <p:nvPr/>
        </p:nvSpPr>
        <p:spPr>
          <a:xfrm>
            <a:off x="190674" y="2638486"/>
            <a:ext cx="2577926" cy="26579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0" b="1" dirty="0" smtClean="0">
                <a:solidFill>
                  <a:schemeClr val="bg1"/>
                </a:solidFill>
                <a:latin typeface="MS UI Gothic" panose="020B0600070205080204" pitchFamily="34" charset="-128"/>
                <a:ea typeface="MS UI Gothic" panose="020B0600070205080204" pitchFamily="34" charset="-128"/>
              </a:rPr>
              <a:t>03</a:t>
            </a:r>
            <a:endParaRPr lang="en-US" sz="15000" b="1" dirty="0">
              <a:solidFill>
                <a:schemeClr val="bg1"/>
              </a:solidFill>
              <a:latin typeface="MS UI Gothic" panose="020B0600070205080204" pitchFamily="34" charset="-128"/>
              <a:ea typeface="MS UI Gothic" panose="020B0600070205080204" pitchFamily="34" charset="-128"/>
            </a:endParaRPr>
          </a:p>
        </p:txBody>
      </p:sp>
    </p:spTree>
    <p:extLst>
      <p:ext uri="{BB962C8B-B14F-4D97-AF65-F5344CB8AC3E}">
        <p14:creationId xmlns:p14="http://schemas.microsoft.com/office/powerpoint/2010/main" val="351282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000" y="1393825"/>
            <a:ext cx="10515600" cy="4351338"/>
          </a:xfrm>
        </p:spPr>
        <p:txBody>
          <a:bodyPr>
            <a:noAutofit/>
          </a:bodyPr>
          <a:lstStyle/>
          <a:p>
            <a:pPr>
              <a:buNone/>
            </a:pPr>
            <a:r>
              <a:rPr lang="en-US" sz="2400" dirty="0" smtClean="0">
                <a:latin typeface="+mj-lt"/>
                <a:cs typeface="Calibri Light" pitchFamily="34" charset="0"/>
              </a:rPr>
              <a:t>Advisory Committee</a:t>
            </a:r>
          </a:p>
          <a:p>
            <a:pPr>
              <a:buNone/>
            </a:pPr>
            <a:r>
              <a:rPr lang="en-US" sz="2400" dirty="0" smtClean="0">
                <a:latin typeface="+mj-lt"/>
              </a:rPr>
              <a:t>representatives of external organizations in the areas of education and health &amp; well-being for young people with the purpose to ensure the transfer and usability of the project findings, and contribute to project sustainability</a:t>
            </a:r>
          </a:p>
          <a:p>
            <a:pPr>
              <a:buNone/>
            </a:pPr>
            <a:r>
              <a:rPr lang="en-US" sz="2400" dirty="0" smtClean="0">
                <a:latin typeface="+mj-lt"/>
                <a:cs typeface="Calibri Light" pitchFamily="34" charset="0"/>
              </a:rPr>
              <a:t>Has a consultative role</a:t>
            </a:r>
          </a:p>
          <a:p>
            <a:r>
              <a:rPr lang="en-US" sz="2400" dirty="0" smtClean="0">
                <a:latin typeface="+mj-lt"/>
              </a:rPr>
              <a:t>Meeting #1: at the beginning of the project, within the premises of the kick-off meeting; aim: PAC members to be familiarized with the project aims and approaches. </a:t>
            </a:r>
          </a:p>
          <a:p>
            <a:r>
              <a:rPr lang="en-US" sz="2400" dirty="0" smtClean="0">
                <a:latin typeface="+mj-lt"/>
              </a:rPr>
              <a:t>Meeting #2: intermediary meeting, once the draft research tools are developed; aim: receive feedback on the draft research tools</a:t>
            </a:r>
          </a:p>
          <a:p>
            <a:r>
              <a:rPr lang="en-US" sz="2400" dirty="0" smtClean="0">
                <a:latin typeface="+mj-lt"/>
              </a:rPr>
              <a:t>Meeting #3: end of project; aim: discuss usability of research findings and sustainability mechanisms</a:t>
            </a:r>
          </a:p>
        </p:txBody>
      </p:sp>
      <p:sp>
        <p:nvSpPr>
          <p:cNvPr id="4" name="Slide Number Placeholder 3"/>
          <p:cNvSpPr>
            <a:spLocks noGrp="1"/>
          </p:cNvSpPr>
          <p:nvPr>
            <p:ph type="sldNum" sz="quarter" idx="12"/>
          </p:nvPr>
        </p:nvSpPr>
        <p:spPr/>
        <p:txBody>
          <a:bodyPr/>
          <a:lstStyle/>
          <a:p>
            <a:fld id="{245C6581-E4FE-41CB-AA40-55390F5B9460}" type="slidenum">
              <a:rPr lang="en-US" smtClean="0"/>
              <a:pPr/>
              <a:t>17</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1570" y="133700"/>
            <a:ext cx="667713" cy="667713"/>
          </a:xfrm>
          <a:prstGeom prst="rect">
            <a:avLst/>
          </a:prstGeom>
        </p:spPr>
      </p:pic>
      <p:sp>
        <p:nvSpPr>
          <p:cNvPr id="6" name="Subtitle 2"/>
          <p:cNvSpPr txBox="1">
            <a:spLocks/>
          </p:cNvSpPr>
          <p:nvPr/>
        </p:nvSpPr>
        <p:spPr>
          <a:xfrm>
            <a:off x="7023100" y="222537"/>
            <a:ext cx="4088518" cy="449846"/>
          </a:xfrm>
          <a:prstGeom prst="rect">
            <a:avLst/>
          </a:prstGeom>
          <a:solidFill>
            <a:schemeClr val="bg1"/>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3200" dirty="0" smtClean="0">
                <a:solidFill>
                  <a:srgbClr val="444444"/>
                </a:solidFill>
              </a:rPr>
              <a:t>The LEAP team</a:t>
            </a:r>
            <a:endParaRPr lang="en-US" sz="3200" dirty="0">
              <a:solidFill>
                <a:srgbClr val="444444"/>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rot="5400000">
            <a:off x="-1767571" y="3423487"/>
            <a:ext cx="68760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3247705" y="2728817"/>
            <a:ext cx="8500603" cy="1435249"/>
          </a:xfrm>
          <a:noFill/>
          <a:ln>
            <a:noFill/>
          </a:ln>
        </p:spPr>
        <p:txBody>
          <a:bodyPr>
            <a:normAutofit fontScale="70000" lnSpcReduction="20000"/>
          </a:bodyPr>
          <a:lstStyle/>
          <a:p>
            <a:pPr algn="l"/>
            <a:r>
              <a:rPr lang="ro-RO" sz="5400" dirty="0" smtClean="0">
                <a:solidFill>
                  <a:srgbClr val="256031"/>
                </a:solidFill>
              </a:rPr>
              <a:t>Interdisciplinary study on young people</a:t>
            </a:r>
            <a:r>
              <a:rPr lang="en-US" sz="5400" dirty="0" smtClean="0">
                <a:solidFill>
                  <a:srgbClr val="256031"/>
                </a:solidFill>
              </a:rPr>
              <a:t>’</a:t>
            </a:r>
            <a:r>
              <a:rPr lang="it-IT" sz="5400" dirty="0" smtClean="0">
                <a:solidFill>
                  <a:srgbClr val="256031"/>
                </a:solidFill>
              </a:rPr>
              <a:t>s needs and opportunities assessment in Cluj-Napoca, Romania</a:t>
            </a:r>
            <a:endParaRPr lang="en-US" sz="4000" dirty="0">
              <a:solidFill>
                <a:schemeClr val="bg1">
                  <a:lumMod val="50000"/>
                </a:schemeClr>
              </a:solidFill>
            </a:endParaRPr>
          </a:p>
        </p:txBody>
      </p:sp>
      <p:sp>
        <p:nvSpPr>
          <p:cNvPr id="9" name="TextBox 8"/>
          <p:cNvSpPr txBox="1"/>
          <p:nvPr/>
        </p:nvSpPr>
        <p:spPr>
          <a:xfrm>
            <a:off x="3247705" y="4835905"/>
            <a:ext cx="4750928" cy="1569660"/>
          </a:xfrm>
          <a:prstGeom prst="rect">
            <a:avLst/>
          </a:prstGeom>
          <a:noFill/>
        </p:spPr>
        <p:txBody>
          <a:bodyPr wrap="square" rtlCol="0">
            <a:spAutoFit/>
          </a:bodyPr>
          <a:lstStyle/>
          <a:p>
            <a:r>
              <a:rPr lang="ro-RO" sz="2000" b="1" dirty="0" smtClean="0">
                <a:solidFill>
                  <a:schemeClr val="bg1">
                    <a:lumMod val="50000"/>
                  </a:schemeClr>
                </a:solidFill>
                <a:latin typeface="+mj-lt"/>
              </a:rPr>
              <a:t>Alexandra </a:t>
            </a:r>
            <a:r>
              <a:rPr lang="en-US" sz="2000" b="1" dirty="0" smtClean="0">
                <a:solidFill>
                  <a:schemeClr val="bg1">
                    <a:lumMod val="50000"/>
                  </a:schemeClr>
                </a:solidFill>
                <a:latin typeface="+mj-lt"/>
              </a:rPr>
              <a:t> Oni</a:t>
            </a:r>
            <a:r>
              <a:rPr lang="ro-RO" sz="2000" b="1" dirty="0" smtClean="0">
                <a:solidFill>
                  <a:schemeClr val="bg1">
                    <a:lumMod val="50000"/>
                  </a:schemeClr>
                </a:solidFill>
                <a:latin typeface="+mj-lt"/>
              </a:rPr>
              <a:t>șor</a:t>
            </a:r>
            <a:r>
              <a:rPr lang="en-US" sz="2000" b="1" dirty="0" smtClean="0">
                <a:solidFill>
                  <a:schemeClr val="bg1">
                    <a:lumMod val="50000"/>
                  </a:schemeClr>
                </a:solidFill>
                <a:latin typeface="+mj-lt"/>
              </a:rPr>
              <a:t>, </a:t>
            </a:r>
            <a:r>
              <a:rPr lang="ro-RO" sz="2000" b="1" dirty="0" smtClean="0">
                <a:solidFill>
                  <a:schemeClr val="bg1">
                    <a:lumMod val="50000"/>
                  </a:schemeClr>
                </a:solidFill>
                <a:latin typeface="+mj-lt"/>
              </a:rPr>
              <a:t>PhD candidate</a:t>
            </a:r>
            <a:endParaRPr lang="en-US" sz="2000" b="1" dirty="0">
              <a:solidFill>
                <a:schemeClr val="bg1">
                  <a:lumMod val="50000"/>
                </a:schemeClr>
              </a:solidFill>
              <a:latin typeface="+mj-lt"/>
            </a:endParaRPr>
          </a:p>
          <a:p>
            <a:r>
              <a:rPr lang="ro-RO" sz="2000" dirty="0" smtClean="0">
                <a:solidFill>
                  <a:schemeClr val="bg1">
                    <a:lumMod val="50000"/>
                  </a:schemeClr>
                </a:solidFill>
                <a:latin typeface="+mj-lt"/>
              </a:rPr>
              <a:t>Researcher</a:t>
            </a:r>
          </a:p>
          <a:p>
            <a:r>
              <a:rPr lang="ro-RO" sz="2000" dirty="0" smtClean="0">
                <a:solidFill>
                  <a:schemeClr val="bg1">
                    <a:lumMod val="50000"/>
                  </a:schemeClr>
                </a:solidFill>
                <a:latin typeface="+mj-lt"/>
              </a:rPr>
              <a:t>Department of Public Health</a:t>
            </a:r>
            <a:endParaRPr lang="en-US" dirty="0" smtClean="0">
              <a:solidFill>
                <a:schemeClr val="bg1">
                  <a:lumMod val="50000"/>
                </a:schemeClr>
              </a:solidFill>
              <a:latin typeface="+mj-lt"/>
            </a:endParaRPr>
          </a:p>
          <a:p>
            <a:r>
              <a:rPr lang="ro-RO" dirty="0" smtClean="0">
                <a:solidFill>
                  <a:schemeClr val="bg1">
                    <a:lumMod val="50000"/>
                  </a:schemeClr>
                </a:solidFill>
                <a:latin typeface="+mj-lt"/>
              </a:rPr>
              <a:t>Babeș-Bolyai University, </a:t>
            </a:r>
            <a:r>
              <a:rPr lang="en-US" dirty="0" smtClean="0">
                <a:solidFill>
                  <a:schemeClr val="bg1">
                    <a:lumMod val="50000"/>
                  </a:schemeClr>
                </a:solidFill>
                <a:latin typeface="+mj-lt"/>
              </a:rPr>
              <a:t>Cluj-Napoca</a:t>
            </a:r>
            <a:endParaRPr lang="ro-RO" dirty="0">
              <a:solidFill>
                <a:schemeClr val="bg1">
                  <a:lumMod val="50000"/>
                </a:schemeClr>
              </a:solidFill>
              <a:latin typeface="+mj-lt"/>
            </a:endParaRPr>
          </a:p>
          <a:p>
            <a:r>
              <a:rPr lang="ro-RO" dirty="0" smtClean="0">
                <a:solidFill>
                  <a:schemeClr val="bg1">
                    <a:lumMod val="50000"/>
                  </a:schemeClr>
                </a:solidFill>
                <a:latin typeface="+mj-lt"/>
              </a:rPr>
              <a:t>alexandra.onisor@publichealth.ro</a:t>
            </a:r>
            <a:endParaRPr lang="en-US" dirty="0">
              <a:solidFill>
                <a:schemeClr val="bg1">
                  <a:lumMod val="50000"/>
                </a:schemeClr>
              </a:solidFill>
              <a:latin typeface="+mj-lt"/>
            </a:endParaRPr>
          </a:p>
        </p:txBody>
      </p:sp>
      <p:sp>
        <p:nvSpPr>
          <p:cNvPr id="10" name="Rectangle 9"/>
          <p:cNvSpPr/>
          <p:nvPr/>
        </p:nvSpPr>
        <p:spPr>
          <a:xfrm>
            <a:off x="1536393" y="1944914"/>
            <a:ext cx="301706" cy="21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31925" y="4700963"/>
            <a:ext cx="306174" cy="247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014" y="2155453"/>
            <a:ext cx="2547324" cy="2547324"/>
          </a:xfrm>
          <a:prstGeom prst="rect">
            <a:avLst/>
          </a:prstGeom>
        </p:spPr>
      </p:pic>
    </p:spTree>
    <p:extLst>
      <p:ext uri="{BB962C8B-B14F-4D97-AF65-F5344CB8AC3E}">
        <p14:creationId xmlns:p14="http://schemas.microsoft.com/office/powerpoint/2010/main" val="13991861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o-RO"/>
          </a:p>
        </p:txBody>
      </p:sp>
      <p:sp>
        <p:nvSpPr>
          <p:cNvPr id="3" name="Content Placeholder 2"/>
          <p:cNvSpPr>
            <a:spLocks noGrp="1"/>
          </p:cNvSpPr>
          <p:nvPr>
            <p:ph idx="1"/>
          </p:nvPr>
        </p:nvSpPr>
        <p:spPr/>
        <p:txBody>
          <a:bodyPr/>
          <a:lstStyle/>
          <a:p>
            <a:endParaRPr lang="ro-RO"/>
          </a:p>
        </p:txBody>
      </p:sp>
      <p:sp>
        <p:nvSpPr>
          <p:cNvPr id="4" name="Slide Number Placeholder 3"/>
          <p:cNvSpPr>
            <a:spLocks noGrp="1"/>
          </p:cNvSpPr>
          <p:nvPr>
            <p:ph type="sldNum" sz="quarter" idx="12"/>
          </p:nvPr>
        </p:nvSpPr>
        <p:spPr/>
        <p:txBody>
          <a:bodyPr/>
          <a:lstStyle/>
          <a:p>
            <a:fld id="{245C6581-E4FE-41CB-AA40-55390F5B9460}" type="slidenum">
              <a:rPr lang="en-US" smtClean="0"/>
              <a:pPr/>
              <a:t>19</a:t>
            </a:fld>
            <a:endParaRPr lang="en-US"/>
          </a:p>
        </p:txBody>
      </p:sp>
    </p:spTree>
    <p:extLst>
      <p:ext uri="{BB962C8B-B14F-4D97-AF65-F5344CB8AC3E}">
        <p14:creationId xmlns:p14="http://schemas.microsoft.com/office/powerpoint/2010/main" val="632509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5C6581-E4FE-41CB-AA40-55390F5B9460}" type="slidenum">
              <a:rPr lang="en-US" smtClean="0"/>
              <a:pPr/>
              <a:t>2</a:t>
            </a:fld>
            <a:endParaRPr lang="en-US"/>
          </a:p>
        </p:txBody>
      </p:sp>
      <p:pic>
        <p:nvPicPr>
          <p:cNvPr id="5" name="Picture 2" descr="https://aoifewildfly.files.wordpress.com/2014/10/child-leaping-through-meadow.jpg"/>
          <p:cNvPicPr>
            <a:picLocks noChangeAspect="1" noChangeArrowheads="1"/>
          </p:cNvPicPr>
          <p:nvPr/>
        </p:nvPicPr>
        <p:blipFill>
          <a:blip r:embed="rId2" cstate="print"/>
          <a:srcRect/>
          <a:stretch>
            <a:fillRect/>
          </a:stretch>
        </p:blipFill>
        <p:spPr bwMode="auto">
          <a:xfrm>
            <a:off x="899001" y="0"/>
            <a:ext cx="10314431" cy="6858000"/>
          </a:xfrm>
          <a:prstGeom prst="rect">
            <a:avLst/>
          </a:prstGeom>
          <a:noFill/>
        </p:spPr>
      </p:pic>
      <p:sp>
        <p:nvSpPr>
          <p:cNvPr id="7" name="TextBox 6"/>
          <p:cNvSpPr txBox="1"/>
          <p:nvPr/>
        </p:nvSpPr>
        <p:spPr>
          <a:xfrm>
            <a:off x="1915428" y="125129"/>
            <a:ext cx="8730114" cy="1569660"/>
          </a:xfrm>
          <a:prstGeom prst="rect">
            <a:avLst/>
          </a:prstGeom>
          <a:noFill/>
        </p:spPr>
        <p:txBody>
          <a:bodyPr wrap="square" rtlCol="0">
            <a:spAutoFit/>
          </a:bodyPr>
          <a:lstStyle/>
          <a:p>
            <a:r>
              <a:rPr lang="en-US" sz="4000" b="1" dirty="0" smtClean="0">
                <a:solidFill>
                  <a:schemeClr val="bg1"/>
                </a:solidFill>
              </a:rPr>
              <a:t>LEAP</a:t>
            </a:r>
            <a:r>
              <a:rPr lang="en-US" sz="3600" b="1" dirty="0" smtClean="0">
                <a:solidFill>
                  <a:schemeClr val="bg1"/>
                </a:solidFill>
              </a:rPr>
              <a:t>: </a:t>
            </a:r>
            <a:r>
              <a:rPr lang="ro-RO" sz="2400" dirty="0" smtClean="0">
                <a:solidFill>
                  <a:schemeClr val="bg1"/>
                </a:solidFill>
              </a:rPr>
              <a:t>Interdiscip</a:t>
            </a:r>
            <a:r>
              <a:rPr lang="ro-RO" sz="3200" b="1" u="sng" dirty="0" smtClean="0">
                <a:solidFill>
                  <a:schemeClr val="bg1"/>
                </a:solidFill>
              </a:rPr>
              <a:t>l</a:t>
            </a:r>
            <a:r>
              <a:rPr lang="ro-RO" sz="2400" dirty="0" smtClean="0">
                <a:solidFill>
                  <a:schemeClr val="bg1"/>
                </a:solidFill>
              </a:rPr>
              <a:t>inary study on young p</a:t>
            </a:r>
            <a:r>
              <a:rPr lang="ro-RO" sz="3200" b="1" u="sng" dirty="0" smtClean="0">
                <a:solidFill>
                  <a:schemeClr val="bg1"/>
                </a:solidFill>
              </a:rPr>
              <a:t>e</a:t>
            </a:r>
            <a:r>
              <a:rPr lang="ro-RO" sz="2400" dirty="0" smtClean="0">
                <a:solidFill>
                  <a:schemeClr val="bg1"/>
                </a:solidFill>
              </a:rPr>
              <a:t>ople</a:t>
            </a:r>
            <a:r>
              <a:rPr lang="en-US" sz="2400" dirty="0" smtClean="0">
                <a:solidFill>
                  <a:schemeClr val="bg1"/>
                </a:solidFill>
              </a:rPr>
              <a:t>’</a:t>
            </a:r>
            <a:r>
              <a:rPr lang="it-IT" sz="2400" dirty="0" smtClean="0">
                <a:solidFill>
                  <a:schemeClr val="bg1"/>
                </a:solidFill>
              </a:rPr>
              <a:t>s needs and opportunities </a:t>
            </a:r>
            <a:r>
              <a:rPr lang="it-IT" sz="3200" b="1" u="sng" dirty="0" smtClean="0">
                <a:solidFill>
                  <a:schemeClr val="bg1"/>
                </a:solidFill>
              </a:rPr>
              <a:t>a</a:t>
            </a:r>
            <a:r>
              <a:rPr lang="it-IT" sz="2400" dirty="0" smtClean="0">
                <a:solidFill>
                  <a:schemeClr val="bg1"/>
                </a:solidFill>
              </a:rPr>
              <a:t>ssessment in Cluj-Na</a:t>
            </a:r>
            <a:r>
              <a:rPr lang="it-IT" sz="3200" b="1" u="sng" dirty="0" smtClean="0">
                <a:solidFill>
                  <a:schemeClr val="bg1"/>
                </a:solidFill>
              </a:rPr>
              <a:t>p</a:t>
            </a:r>
            <a:r>
              <a:rPr lang="it-IT" sz="2400" dirty="0" smtClean="0">
                <a:solidFill>
                  <a:schemeClr val="bg1"/>
                </a:solidFill>
              </a:rPr>
              <a:t>oca, Romania</a:t>
            </a:r>
            <a:endParaRPr lang="en-US" sz="1600" dirty="0" smtClean="0">
              <a:solidFill>
                <a:schemeClr val="bg1"/>
              </a:solidFill>
            </a:endParaRPr>
          </a:p>
          <a:p>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000" y="1190625"/>
            <a:ext cx="10515600" cy="4351338"/>
          </a:xfrm>
        </p:spPr>
        <p:txBody>
          <a:bodyPr>
            <a:noAutofit/>
          </a:bodyPr>
          <a:lstStyle/>
          <a:p>
            <a:pPr>
              <a:buNone/>
            </a:pPr>
            <a:r>
              <a:rPr lang="vi-VN" sz="2400" dirty="0" smtClean="0">
                <a:latin typeface="Calibri Light" pitchFamily="34" charset="0"/>
                <a:cs typeface="Calibri Light" pitchFamily="34" charset="0"/>
              </a:rPr>
              <a:t>Consortium partners</a:t>
            </a:r>
          </a:p>
          <a:p>
            <a:pPr>
              <a:buNone/>
            </a:pPr>
            <a:r>
              <a:rPr lang="vi-VN" sz="2400" dirty="0" smtClean="0">
                <a:latin typeface="Calibri Light" pitchFamily="34" charset="0"/>
                <a:cs typeface="Calibri Light" pitchFamily="34" charset="0"/>
              </a:rPr>
              <a:t>Federația Tinerilor din Cluj (Cluj Youth Federation)</a:t>
            </a:r>
          </a:p>
          <a:p>
            <a:pPr>
              <a:buNone/>
            </a:pPr>
            <a:r>
              <a:rPr lang="vi-VN" sz="2400" dirty="0" smtClean="0">
                <a:latin typeface="Calibri Light" pitchFamily="34" charset="0"/>
                <a:cs typeface="Calibri Light" pitchFamily="34" charset="0"/>
              </a:rPr>
              <a:t>Someș Delivery</a:t>
            </a:r>
          </a:p>
          <a:p>
            <a:pPr>
              <a:buNone/>
            </a:pPr>
            <a:r>
              <a:rPr lang="vi-VN" sz="2400" dirty="0" smtClean="0">
                <a:latin typeface="Calibri Light" pitchFamily="34" charset="0"/>
                <a:cs typeface="Calibri Light" pitchFamily="34" charset="0"/>
              </a:rPr>
              <a:t>Pilot grants (Wello, MagicHelp, Romanian Health Observatory)</a:t>
            </a:r>
          </a:p>
          <a:p>
            <a:pPr>
              <a:buNone/>
            </a:pPr>
            <a:r>
              <a:rPr lang="vi-VN" sz="2400" dirty="0" smtClean="0">
                <a:latin typeface="Calibri Light" pitchFamily="34" charset="0"/>
                <a:cs typeface="Calibri Light" pitchFamily="34" charset="0"/>
              </a:rPr>
              <a:t>Cluj City Hall </a:t>
            </a:r>
          </a:p>
          <a:p>
            <a:pPr>
              <a:buNone/>
            </a:pPr>
            <a:r>
              <a:rPr lang="vi-VN" sz="2400" dirty="0" smtClean="0">
                <a:latin typeface="Calibri Light" pitchFamily="34" charset="0"/>
                <a:cs typeface="Calibri Light" pitchFamily="34" charset="0"/>
              </a:rPr>
              <a:t>Direcția de Asitneță Socială și Medicală (Health and Social Care Directorate)</a:t>
            </a:r>
          </a:p>
          <a:p>
            <a:pPr>
              <a:buNone/>
            </a:pPr>
            <a:r>
              <a:rPr lang="vi-VN" sz="2400" dirty="0" smtClean="0">
                <a:latin typeface="Calibri Light" pitchFamily="34" charset="0"/>
                <a:cs typeface="Calibri Light" pitchFamily="34" charset="0"/>
              </a:rPr>
              <a:t> Centrul de Știința Datelor (Center for Data Science)</a:t>
            </a:r>
          </a:p>
          <a:p>
            <a:pPr>
              <a:buNone/>
            </a:pPr>
            <a:r>
              <a:rPr lang="vi-VN" sz="2400" dirty="0" smtClean="0">
                <a:latin typeface="Calibri Light" pitchFamily="34" charset="0"/>
                <a:cs typeface="Calibri Light" pitchFamily="34" charset="0"/>
              </a:rPr>
              <a:t>Direcția de Sănătate Publică (County Public Health Directorate)</a:t>
            </a:r>
          </a:p>
          <a:p>
            <a:pPr>
              <a:buNone/>
            </a:pPr>
            <a:r>
              <a:rPr lang="vi-VN" sz="2400" dirty="0" smtClean="0">
                <a:latin typeface="Calibri Light" pitchFamily="34" charset="0"/>
                <a:cs typeface="Calibri Light" pitchFamily="34" charset="0"/>
              </a:rPr>
              <a:t> Centrul Regional de Sănătate Publică (Regional Center for Public Health)</a:t>
            </a:r>
          </a:p>
          <a:p>
            <a:pPr>
              <a:buNone/>
            </a:pPr>
            <a:r>
              <a:rPr lang="vi-VN" sz="2400" dirty="0" smtClean="0">
                <a:latin typeface="Calibri Light" pitchFamily="34" charset="0"/>
                <a:cs typeface="Calibri Light" pitchFamily="34" charset="0"/>
              </a:rPr>
              <a:t>Inspectoratul Școlar Județean (County School Inspectorate)</a:t>
            </a:r>
          </a:p>
          <a:p>
            <a:pPr>
              <a:buNone/>
            </a:pPr>
            <a:r>
              <a:rPr lang="vi-VN" sz="2400" dirty="0" smtClean="0">
                <a:latin typeface="Calibri Light" pitchFamily="34" charset="0"/>
                <a:cs typeface="Calibri Light" pitchFamily="34" charset="0"/>
              </a:rPr>
              <a:t>Fundația Noi Orizonturi (New Horizons Foundation)</a:t>
            </a:r>
          </a:p>
          <a:p>
            <a:pPr>
              <a:buNone/>
            </a:pPr>
            <a:r>
              <a:rPr lang="vi-VN" sz="2400" dirty="0" smtClean="0">
                <a:latin typeface="Calibri Light" pitchFamily="34" charset="0"/>
                <a:cs typeface="Calibri Light" pitchFamily="34" charset="0"/>
              </a:rPr>
              <a:t>Transylvania College</a:t>
            </a:r>
            <a:endParaRPr lang="en-US" sz="2400" dirty="0">
              <a:latin typeface="Calibri Light" pitchFamily="34" charset="0"/>
              <a:cs typeface="Calibri Light" pitchFamily="34" charset="0"/>
            </a:endParaRPr>
          </a:p>
        </p:txBody>
      </p:sp>
      <p:sp>
        <p:nvSpPr>
          <p:cNvPr id="4" name="Slide Number Placeholder 3"/>
          <p:cNvSpPr>
            <a:spLocks noGrp="1"/>
          </p:cNvSpPr>
          <p:nvPr>
            <p:ph type="sldNum" sz="quarter" idx="12"/>
          </p:nvPr>
        </p:nvSpPr>
        <p:spPr/>
        <p:txBody>
          <a:bodyPr/>
          <a:lstStyle/>
          <a:p>
            <a:fld id="{245C6581-E4FE-41CB-AA40-55390F5B9460}" type="slidenum">
              <a:rPr lang="en-US" smtClean="0"/>
              <a:pPr/>
              <a:t>20</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1570" y="133700"/>
            <a:ext cx="667713" cy="667713"/>
          </a:xfrm>
          <a:prstGeom prst="rect">
            <a:avLst/>
          </a:prstGeom>
        </p:spPr>
      </p:pic>
      <p:sp>
        <p:nvSpPr>
          <p:cNvPr id="6" name="Subtitle 2"/>
          <p:cNvSpPr txBox="1">
            <a:spLocks/>
          </p:cNvSpPr>
          <p:nvPr/>
        </p:nvSpPr>
        <p:spPr>
          <a:xfrm>
            <a:off x="7023100" y="222537"/>
            <a:ext cx="4088518" cy="449846"/>
          </a:xfrm>
          <a:prstGeom prst="rect">
            <a:avLst/>
          </a:prstGeom>
          <a:solidFill>
            <a:schemeClr val="bg1"/>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3200" dirty="0" smtClean="0">
                <a:solidFill>
                  <a:srgbClr val="444444"/>
                </a:solidFill>
              </a:rPr>
              <a:t>The LEAP team</a:t>
            </a:r>
            <a:endParaRPr lang="en-US" sz="3200" dirty="0">
              <a:solidFill>
                <a:srgbClr val="444444"/>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1570" y="177247"/>
            <a:ext cx="667713" cy="667713"/>
          </a:xfrm>
          <a:prstGeom prst="rect">
            <a:avLst/>
          </a:prstGeom>
        </p:spPr>
      </p:pic>
      <p:sp>
        <p:nvSpPr>
          <p:cNvPr id="46" name="Rectangle 45"/>
          <p:cNvSpPr/>
          <p:nvPr/>
        </p:nvSpPr>
        <p:spPr>
          <a:xfrm>
            <a:off x="517418" y="1432647"/>
            <a:ext cx="1807946" cy="461665"/>
          </a:xfrm>
          <a:prstGeom prst="rect">
            <a:avLst/>
          </a:prstGeom>
        </p:spPr>
        <p:txBody>
          <a:bodyPr wrap="square">
            <a:spAutoFit/>
          </a:bodyPr>
          <a:lstStyle/>
          <a:p>
            <a:pPr algn="r"/>
            <a:r>
              <a:rPr lang="en-US" sz="2400" b="1" dirty="0" smtClean="0">
                <a:solidFill>
                  <a:srgbClr val="256031"/>
                </a:solidFill>
                <a:latin typeface="+mj-lt"/>
              </a:rPr>
              <a:t>Who are we?</a:t>
            </a:r>
            <a:endParaRPr lang="en-US" sz="1600" b="1" dirty="0">
              <a:solidFill>
                <a:srgbClr val="256031"/>
              </a:solidFill>
              <a:latin typeface="+mj-lt"/>
            </a:endParaRPr>
          </a:p>
        </p:txBody>
      </p:sp>
      <p:sp>
        <p:nvSpPr>
          <p:cNvPr id="35" name="Subtitle 2"/>
          <p:cNvSpPr txBox="1">
            <a:spLocks/>
          </p:cNvSpPr>
          <p:nvPr/>
        </p:nvSpPr>
        <p:spPr>
          <a:xfrm>
            <a:off x="7895771" y="266084"/>
            <a:ext cx="3215847" cy="537692"/>
          </a:xfrm>
          <a:prstGeom prst="rect">
            <a:avLst/>
          </a:prstGeom>
          <a:solidFill>
            <a:schemeClr val="bg1"/>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3200" dirty="0" smtClean="0">
                <a:solidFill>
                  <a:srgbClr val="444444"/>
                </a:solidFill>
              </a:rPr>
              <a:t>Meeting agenda</a:t>
            </a:r>
            <a:endParaRPr lang="en-US" sz="3200" dirty="0">
              <a:solidFill>
                <a:srgbClr val="444444"/>
              </a:solidFill>
            </a:endParaRPr>
          </a:p>
        </p:txBody>
      </p:sp>
      <p:sp>
        <p:nvSpPr>
          <p:cNvPr id="57" name="Rectangle 56"/>
          <p:cNvSpPr/>
          <p:nvPr/>
        </p:nvSpPr>
        <p:spPr>
          <a:xfrm>
            <a:off x="11769283" y="391886"/>
            <a:ext cx="402232" cy="223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rot="5400000">
            <a:off x="1839364" y="1616358"/>
            <a:ext cx="97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467116" y="2915030"/>
            <a:ext cx="9857290" cy="461665"/>
          </a:xfrm>
          <a:prstGeom prst="rect">
            <a:avLst/>
          </a:prstGeom>
        </p:spPr>
        <p:txBody>
          <a:bodyPr wrap="square">
            <a:spAutoFit/>
          </a:bodyPr>
          <a:lstStyle/>
          <a:p>
            <a:r>
              <a:rPr lang="en-US" sz="2400" dirty="0" err="1" smtClean="0">
                <a:solidFill>
                  <a:schemeClr val="bg1">
                    <a:lumMod val="50000"/>
                  </a:schemeClr>
                </a:solidFill>
                <a:latin typeface="+mj-lt"/>
              </a:rPr>
              <a:t>Botnar</a:t>
            </a:r>
            <a:r>
              <a:rPr lang="en-US" sz="2400" dirty="0" smtClean="0">
                <a:solidFill>
                  <a:schemeClr val="bg1">
                    <a:lumMod val="50000"/>
                  </a:schemeClr>
                </a:solidFill>
                <a:latin typeface="+mj-lt"/>
              </a:rPr>
              <a:t> Foundation’s </a:t>
            </a:r>
            <a:r>
              <a:rPr lang="ro-RO" sz="2400" dirty="0" smtClean="0">
                <a:solidFill>
                  <a:schemeClr val="bg1">
                    <a:lumMod val="50000"/>
                  </a:schemeClr>
                </a:solidFill>
                <a:latin typeface="+mj-lt"/>
              </a:rPr>
              <a:t>requirements</a:t>
            </a:r>
            <a:endParaRPr lang="en-US" sz="2400" dirty="0">
              <a:solidFill>
                <a:schemeClr val="bg1">
                  <a:lumMod val="50000"/>
                </a:schemeClr>
              </a:solidFill>
              <a:latin typeface="+mj-lt"/>
            </a:endParaRPr>
          </a:p>
        </p:txBody>
      </p:sp>
      <p:cxnSp>
        <p:nvCxnSpPr>
          <p:cNvPr id="28" name="Straight Connector 27"/>
          <p:cNvCxnSpPr/>
          <p:nvPr/>
        </p:nvCxnSpPr>
        <p:spPr>
          <a:xfrm rot="5400000">
            <a:off x="1968574" y="3259158"/>
            <a:ext cx="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235390" y="2654776"/>
            <a:ext cx="2015776" cy="2308324"/>
          </a:xfrm>
          <a:prstGeom prst="rect">
            <a:avLst/>
          </a:prstGeom>
        </p:spPr>
        <p:txBody>
          <a:bodyPr wrap="square">
            <a:spAutoFit/>
          </a:bodyPr>
          <a:lstStyle/>
          <a:p>
            <a:pPr algn="r"/>
            <a:r>
              <a:rPr lang="en-US" sz="2400" b="1" dirty="0" smtClean="0">
                <a:solidFill>
                  <a:srgbClr val="256031"/>
                </a:solidFill>
                <a:latin typeface="+mj-lt"/>
              </a:rPr>
              <a:t>How we consider to respond to </a:t>
            </a:r>
            <a:r>
              <a:rPr lang="en-US" sz="2400" b="1" dirty="0" err="1" smtClean="0">
                <a:solidFill>
                  <a:srgbClr val="256031"/>
                </a:solidFill>
                <a:latin typeface="+mj-lt"/>
              </a:rPr>
              <a:t>Botnar</a:t>
            </a:r>
            <a:r>
              <a:rPr lang="en-US" sz="2400" b="1" dirty="0" smtClean="0">
                <a:solidFill>
                  <a:srgbClr val="256031"/>
                </a:solidFill>
                <a:latin typeface="+mj-lt"/>
              </a:rPr>
              <a:t> Foundation’</a:t>
            </a:r>
            <a:r>
              <a:rPr lang="ro-RO" sz="2400" b="1" dirty="0" smtClean="0">
                <a:solidFill>
                  <a:srgbClr val="256031"/>
                </a:solidFill>
                <a:latin typeface="+mj-lt"/>
              </a:rPr>
              <a:t>s</a:t>
            </a:r>
            <a:r>
              <a:rPr lang="en-US" sz="2400" b="1" dirty="0" smtClean="0">
                <a:solidFill>
                  <a:srgbClr val="256031"/>
                </a:solidFill>
                <a:latin typeface="+mj-lt"/>
              </a:rPr>
              <a:t>  call?</a:t>
            </a:r>
            <a:endParaRPr lang="en-US" sz="2400" b="1" dirty="0">
              <a:solidFill>
                <a:srgbClr val="256031"/>
              </a:solidFill>
              <a:latin typeface="+mj-lt"/>
            </a:endParaRPr>
          </a:p>
        </p:txBody>
      </p:sp>
      <p:cxnSp>
        <p:nvCxnSpPr>
          <p:cNvPr id="55" name="Straight Connector 54"/>
          <p:cNvCxnSpPr/>
          <p:nvPr/>
        </p:nvCxnSpPr>
        <p:spPr>
          <a:xfrm rot="5400000">
            <a:off x="1968574" y="4221137"/>
            <a:ext cx="684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520496" y="5719542"/>
            <a:ext cx="1804868" cy="830997"/>
          </a:xfrm>
          <a:prstGeom prst="rect">
            <a:avLst/>
          </a:prstGeom>
        </p:spPr>
        <p:txBody>
          <a:bodyPr wrap="square">
            <a:spAutoFit/>
          </a:bodyPr>
          <a:lstStyle/>
          <a:p>
            <a:pPr algn="r"/>
            <a:r>
              <a:rPr lang="en-US" sz="2400" b="1" dirty="0" smtClean="0">
                <a:solidFill>
                  <a:srgbClr val="256031"/>
                </a:solidFill>
                <a:latin typeface="+mj-lt"/>
              </a:rPr>
              <a:t>Why are you here?</a:t>
            </a:r>
            <a:endParaRPr lang="en-US" sz="2400" b="1" dirty="0">
              <a:solidFill>
                <a:srgbClr val="256031"/>
              </a:solidFill>
              <a:latin typeface="+mj-lt"/>
            </a:endParaRPr>
          </a:p>
        </p:txBody>
      </p:sp>
      <p:cxnSp>
        <p:nvCxnSpPr>
          <p:cNvPr id="72" name="Straight Connector 71"/>
          <p:cNvCxnSpPr/>
          <p:nvPr/>
        </p:nvCxnSpPr>
        <p:spPr>
          <a:xfrm rot="5400000">
            <a:off x="2022442" y="6192305"/>
            <a:ext cx="6120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2449010" y="1488007"/>
            <a:ext cx="9857290" cy="461665"/>
          </a:xfrm>
          <a:prstGeom prst="rect">
            <a:avLst/>
          </a:prstGeom>
        </p:spPr>
        <p:txBody>
          <a:bodyPr wrap="square">
            <a:spAutoFit/>
          </a:bodyPr>
          <a:lstStyle/>
          <a:p>
            <a:r>
              <a:rPr lang="en-US" sz="2400" dirty="0" smtClean="0">
                <a:solidFill>
                  <a:schemeClr val="bg1">
                    <a:lumMod val="50000"/>
                  </a:schemeClr>
                </a:solidFill>
                <a:latin typeface="+mj-lt"/>
              </a:rPr>
              <a:t>The </a:t>
            </a:r>
            <a:r>
              <a:rPr lang="ro-RO" sz="2400" dirty="0" smtClean="0">
                <a:solidFill>
                  <a:schemeClr val="bg1">
                    <a:lumMod val="50000"/>
                  </a:schemeClr>
                </a:solidFill>
                <a:latin typeface="+mj-lt"/>
              </a:rPr>
              <a:t>LEAP</a:t>
            </a:r>
            <a:r>
              <a:rPr lang="en-US" sz="2400" dirty="0" smtClean="0">
                <a:solidFill>
                  <a:schemeClr val="bg1">
                    <a:lumMod val="50000"/>
                  </a:schemeClr>
                </a:solidFill>
                <a:latin typeface="+mj-lt"/>
              </a:rPr>
              <a:t> team </a:t>
            </a:r>
            <a:endParaRPr lang="en-US" sz="2400" dirty="0">
              <a:solidFill>
                <a:schemeClr val="bg1">
                  <a:lumMod val="50000"/>
                </a:schemeClr>
              </a:solidFill>
              <a:latin typeface="+mj-lt"/>
            </a:endParaRPr>
          </a:p>
        </p:txBody>
      </p:sp>
      <p:sp>
        <p:nvSpPr>
          <p:cNvPr id="18" name="Rectangle 17"/>
          <p:cNvSpPr/>
          <p:nvPr/>
        </p:nvSpPr>
        <p:spPr>
          <a:xfrm>
            <a:off x="2449010" y="3875153"/>
            <a:ext cx="9857290" cy="461665"/>
          </a:xfrm>
          <a:prstGeom prst="rect">
            <a:avLst/>
          </a:prstGeom>
        </p:spPr>
        <p:txBody>
          <a:bodyPr wrap="square">
            <a:spAutoFit/>
          </a:bodyPr>
          <a:lstStyle/>
          <a:p>
            <a:r>
              <a:rPr lang="ro-RO" sz="2400" dirty="0" smtClean="0">
                <a:solidFill>
                  <a:schemeClr val="bg1">
                    <a:lumMod val="50000"/>
                  </a:schemeClr>
                </a:solidFill>
                <a:latin typeface="+mj-lt"/>
              </a:rPr>
              <a:t>D</a:t>
            </a:r>
            <a:r>
              <a:rPr lang="en-US" sz="2400" dirty="0" err="1" smtClean="0">
                <a:solidFill>
                  <a:schemeClr val="bg1">
                    <a:lumMod val="50000"/>
                  </a:schemeClr>
                </a:solidFill>
                <a:latin typeface="+mj-lt"/>
              </a:rPr>
              <a:t>esign</a:t>
            </a:r>
            <a:r>
              <a:rPr lang="ro-RO" sz="2400" dirty="0" smtClean="0">
                <a:solidFill>
                  <a:schemeClr val="bg1">
                    <a:lumMod val="50000"/>
                  </a:schemeClr>
                </a:solidFill>
                <a:latin typeface="+mj-lt"/>
              </a:rPr>
              <a:t> of the LEAP project</a:t>
            </a:r>
            <a:endParaRPr lang="en-US" sz="2400" dirty="0">
              <a:solidFill>
                <a:schemeClr val="bg1">
                  <a:lumMod val="50000"/>
                </a:schemeClr>
              </a:solidFill>
              <a:latin typeface="+mj-lt"/>
            </a:endParaRPr>
          </a:p>
        </p:txBody>
      </p:sp>
      <p:sp>
        <p:nvSpPr>
          <p:cNvPr id="21" name="Rectangle 20"/>
          <p:cNvSpPr/>
          <p:nvPr/>
        </p:nvSpPr>
        <p:spPr>
          <a:xfrm>
            <a:off x="2449010" y="5870930"/>
            <a:ext cx="9857290" cy="461665"/>
          </a:xfrm>
          <a:prstGeom prst="rect">
            <a:avLst/>
          </a:prstGeom>
        </p:spPr>
        <p:txBody>
          <a:bodyPr wrap="square">
            <a:spAutoFit/>
          </a:bodyPr>
          <a:lstStyle/>
          <a:p>
            <a:r>
              <a:rPr lang="en-US" sz="2400" dirty="0" smtClean="0">
                <a:solidFill>
                  <a:schemeClr val="bg1">
                    <a:lumMod val="50000"/>
                  </a:schemeClr>
                </a:solidFill>
                <a:latin typeface="+mj-lt"/>
              </a:rPr>
              <a:t>Shared vision on stakeholder engagement</a:t>
            </a:r>
            <a:endParaRPr lang="en-US" sz="2400" dirty="0">
              <a:solidFill>
                <a:schemeClr val="bg1">
                  <a:lumMod val="50000"/>
                </a:schemeClr>
              </a:solidFill>
              <a:latin typeface="+mj-lt"/>
            </a:endParaRPr>
          </a:p>
        </p:txBody>
      </p:sp>
    </p:spTree>
    <p:extLst>
      <p:ext uri="{BB962C8B-B14F-4D97-AF65-F5344CB8AC3E}">
        <p14:creationId xmlns:p14="http://schemas.microsoft.com/office/powerpoint/2010/main" val="1809715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1629229" y="-1629228"/>
            <a:ext cx="6858001" cy="10116461"/>
          </a:xfrm>
          <a:prstGeom prst="rect">
            <a:avLst/>
          </a:prstGeom>
          <a:solidFill>
            <a:srgbClr val="256031"/>
          </a:solidFill>
          <a:ln>
            <a:solidFill>
              <a:srgbClr val="256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11034711" y="456766"/>
            <a:ext cx="257175" cy="365125"/>
          </a:xfrm>
        </p:spPr>
        <p:txBody>
          <a:bodyPr/>
          <a:lstStyle/>
          <a:p>
            <a:fld id="{245C6581-E4FE-41CB-AA40-55390F5B9460}" type="slidenum">
              <a:rPr lang="en-US" sz="1600" b="1" smtClean="0">
                <a:solidFill>
                  <a:schemeClr val="bg1"/>
                </a:solidFill>
              </a:rPr>
              <a:pPr/>
              <a:t>4</a:t>
            </a:fld>
            <a:endParaRPr lang="en-US" sz="1600" b="1" dirty="0">
              <a:solidFill>
                <a:schemeClr val="bg1"/>
              </a:solidFill>
            </a:endParaRPr>
          </a:p>
        </p:txBody>
      </p:sp>
      <p:pic>
        <p:nvPicPr>
          <p:cNvPr id="29" name="Picture 28"/>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795561" y="218991"/>
            <a:ext cx="735473" cy="840673"/>
          </a:xfrm>
          <a:prstGeom prst="rect">
            <a:avLst/>
          </a:prstGeom>
        </p:spPr>
      </p:pic>
      <p:sp>
        <p:nvSpPr>
          <p:cNvPr id="13" name="Title 1"/>
          <p:cNvSpPr txBox="1">
            <a:spLocks/>
          </p:cNvSpPr>
          <p:nvPr/>
        </p:nvSpPr>
        <p:spPr>
          <a:xfrm>
            <a:off x="2197100" y="3488837"/>
            <a:ext cx="6870699" cy="1947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smtClean="0">
                <a:solidFill>
                  <a:schemeClr val="bg1"/>
                </a:solidFill>
                <a:latin typeface="MS UI Gothic" panose="020B0600070205080204" pitchFamily="34" charset="-128"/>
                <a:ea typeface="MS UI Gothic" panose="020B0600070205080204" pitchFamily="34" charset="-128"/>
              </a:rPr>
              <a:t>The LEAP team</a:t>
            </a:r>
            <a:endParaRPr lang="en-US" sz="5400" b="1" dirty="0">
              <a:solidFill>
                <a:schemeClr val="bg1"/>
              </a:solidFill>
              <a:latin typeface="MS UI Gothic" panose="020B0600070205080204" pitchFamily="34" charset="-128"/>
              <a:ea typeface="MS UI Gothic" panose="020B0600070205080204" pitchFamily="34" charset="-128"/>
            </a:endParaRPr>
          </a:p>
        </p:txBody>
      </p:sp>
      <p:sp>
        <p:nvSpPr>
          <p:cNvPr id="18" name="Title 1"/>
          <p:cNvSpPr txBox="1">
            <a:spLocks/>
          </p:cNvSpPr>
          <p:nvPr/>
        </p:nvSpPr>
        <p:spPr>
          <a:xfrm>
            <a:off x="381436" y="3184586"/>
            <a:ext cx="2323926" cy="26579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0" b="1" dirty="0" smtClean="0">
                <a:solidFill>
                  <a:schemeClr val="bg1"/>
                </a:solidFill>
                <a:latin typeface="MS UI Gothic" panose="020B0600070205080204" pitchFamily="34" charset="-128"/>
                <a:ea typeface="MS UI Gothic" panose="020B0600070205080204" pitchFamily="34" charset="-128"/>
              </a:rPr>
              <a:t>01</a:t>
            </a:r>
            <a:endParaRPr lang="en-US" sz="15000" b="1" dirty="0">
              <a:solidFill>
                <a:schemeClr val="bg1"/>
              </a:solidFill>
              <a:latin typeface="MS UI Gothic" panose="020B0600070205080204" pitchFamily="34" charset="-128"/>
              <a:ea typeface="MS UI Gothic" panose="020B0600070205080204" pitchFamily="34" charset="-128"/>
            </a:endParaRPr>
          </a:p>
        </p:txBody>
      </p:sp>
    </p:spTree>
    <p:extLst>
      <p:ext uri="{BB962C8B-B14F-4D97-AF65-F5344CB8AC3E}">
        <p14:creationId xmlns:p14="http://schemas.microsoft.com/office/powerpoint/2010/main" val="1025194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1570" y="133700"/>
            <a:ext cx="667713" cy="667713"/>
          </a:xfrm>
          <a:prstGeom prst="rect">
            <a:avLst/>
          </a:prstGeom>
        </p:spPr>
      </p:pic>
      <p:cxnSp>
        <p:nvCxnSpPr>
          <p:cNvPr id="40" name="Straight Connector 39"/>
          <p:cNvCxnSpPr/>
          <p:nvPr/>
        </p:nvCxnSpPr>
        <p:spPr>
          <a:xfrm>
            <a:off x="330200" y="1634422"/>
            <a:ext cx="11664000" cy="1905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449277" y="1558222"/>
            <a:ext cx="161925" cy="152400"/>
          </a:xfrm>
          <a:prstGeom prst="ellipse">
            <a:avLst/>
          </a:prstGeom>
          <a:solidFill>
            <a:srgbClr val="256031"/>
          </a:solidFill>
          <a:ln w="38100">
            <a:solidFill>
              <a:srgbClr val="256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246757" y="1558222"/>
            <a:ext cx="161925" cy="152400"/>
          </a:xfrm>
          <a:prstGeom prst="ellipse">
            <a:avLst/>
          </a:prstGeom>
          <a:solidFill>
            <a:srgbClr val="256031"/>
          </a:solidFill>
          <a:ln w="38100">
            <a:solidFill>
              <a:srgbClr val="256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9344113" y="1567747"/>
            <a:ext cx="161925" cy="152400"/>
          </a:xfrm>
          <a:prstGeom prst="ellipse">
            <a:avLst/>
          </a:prstGeom>
          <a:solidFill>
            <a:srgbClr val="256031"/>
          </a:solidFill>
          <a:ln w="38100">
            <a:solidFill>
              <a:srgbClr val="256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7757010" y="1577272"/>
            <a:ext cx="161925" cy="152400"/>
          </a:xfrm>
          <a:prstGeom prst="ellipse">
            <a:avLst/>
          </a:prstGeom>
          <a:solidFill>
            <a:srgbClr val="256031"/>
          </a:solidFill>
          <a:ln w="38100">
            <a:solidFill>
              <a:srgbClr val="256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65967" y="1937195"/>
            <a:ext cx="2819993" cy="769441"/>
          </a:xfrm>
          <a:prstGeom prst="rect">
            <a:avLst/>
          </a:prstGeom>
        </p:spPr>
        <p:txBody>
          <a:bodyPr wrap="square">
            <a:spAutoFit/>
          </a:bodyPr>
          <a:lstStyle/>
          <a:p>
            <a:r>
              <a:rPr lang="en-US" sz="2200" dirty="0" smtClean="0">
                <a:solidFill>
                  <a:schemeClr val="bg1">
                    <a:lumMod val="50000"/>
                  </a:schemeClr>
                </a:solidFill>
                <a:latin typeface="+mj-lt"/>
              </a:rPr>
              <a:t>College of Psychology</a:t>
            </a:r>
          </a:p>
          <a:p>
            <a:r>
              <a:rPr lang="en-US" sz="2200" dirty="0" smtClean="0">
                <a:solidFill>
                  <a:schemeClr val="bg1">
                    <a:lumMod val="50000"/>
                  </a:schemeClr>
                </a:solidFill>
                <a:latin typeface="+mj-lt"/>
              </a:rPr>
              <a:t>UBB</a:t>
            </a:r>
          </a:p>
        </p:txBody>
      </p:sp>
      <p:sp>
        <p:nvSpPr>
          <p:cNvPr id="46" name="Rectangle 45"/>
          <p:cNvSpPr/>
          <p:nvPr/>
        </p:nvSpPr>
        <p:spPr>
          <a:xfrm>
            <a:off x="125141" y="1063304"/>
            <a:ext cx="805059" cy="461665"/>
          </a:xfrm>
          <a:prstGeom prst="rect">
            <a:avLst/>
          </a:prstGeom>
        </p:spPr>
        <p:txBody>
          <a:bodyPr wrap="square">
            <a:spAutoFit/>
          </a:bodyPr>
          <a:lstStyle/>
          <a:p>
            <a:r>
              <a:rPr lang="en-US" sz="2400" b="1" dirty="0" smtClean="0">
                <a:solidFill>
                  <a:srgbClr val="256031"/>
                </a:solidFill>
                <a:latin typeface="+mj-lt"/>
              </a:rPr>
              <a:t>200</a:t>
            </a:r>
            <a:r>
              <a:rPr lang="ro-RO" sz="2400" b="1" dirty="0" smtClean="0">
                <a:solidFill>
                  <a:srgbClr val="256031"/>
                </a:solidFill>
                <a:latin typeface="+mj-lt"/>
              </a:rPr>
              <a:t>6</a:t>
            </a:r>
            <a:endParaRPr lang="en-US" sz="1600" dirty="0">
              <a:solidFill>
                <a:srgbClr val="256031"/>
              </a:solidFill>
              <a:latin typeface="+mj-lt"/>
            </a:endParaRPr>
          </a:p>
        </p:txBody>
      </p:sp>
      <p:sp>
        <p:nvSpPr>
          <p:cNvPr id="47" name="Rectangle 46"/>
          <p:cNvSpPr/>
          <p:nvPr/>
        </p:nvSpPr>
        <p:spPr>
          <a:xfrm>
            <a:off x="2925189" y="1080296"/>
            <a:ext cx="805059" cy="461665"/>
          </a:xfrm>
          <a:prstGeom prst="rect">
            <a:avLst/>
          </a:prstGeom>
        </p:spPr>
        <p:txBody>
          <a:bodyPr wrap="square">
            <a:spAutoFit/>
          </a:bodyPr>
          <a:lstStyle/>
          <a:p>
            <a:r>
              <a:rPr lang="en-US" sz="2400" b="1" dirty="0" smtClean="0">
                <a:solidFill>
                  <a:srgbClr val="256031"/>
                </a:solidFill>
                <a:latin typeface="+mj-lt"/>
              </a:rPr>
              <a:t>20</a:t>
            </a:r>
            <a:r>
              <a:rPr lang="ro-RO" sz="2400" b="1" dirty="0" smtClean="0">
                <a:solidFill>
                  <a:srgbClr val="256031"/>
                </a:solidFill>
                <a:latin typeface="+mj-lt"/>
              </a:rPr>
              <a:t>09</a:t>
            </a:r>
            <a:endParaRPr lang="en-US" sz="1600" dirty="0">
              <a:solidFill>
                <a:srgbClr val="256031"/>
              </a:solidFill>
              <a:latin typeface="+mj-lt"/>
            </a:endParaRPr>
          </a:p>
        </p:txBody>
      </p:sp>
      <p:sp>
        <p:nvSpPr>
          <p:cNvPr id="48" name="Rectangle 47"/>
          <p:cNvSpPr/>
          <p:nvPr/>
        </p:nvSpPr>
        <p:spPr>
          <a:xfrm>
            <a:off x="3174121" y="1922992"/>
            <a:ext cx="4535711" cy="1107996"/>
          </a:xfrm>
          <a:prstGeom prst="rect">
            <a:avLst/>
          </a:prstGeom>
        </p:spPr>
        <p:txBody>
          <a:bodyPr wrap="square">
            <a:spAutoFit/>
          </a:bodyPr>
          <a:lstStyle/>
          <a:p>
            <a:r>
              <a:rPr lang="ro-RO" sz="2200" dirty="0" smtClean="0">
                <a:solidFill>
                  <a:schemeClr val="bg1">
                    <a:lumMod val="50000"/>
                  </a:schemeClr>
                </a:solidFill>
                <a:latin typeface="+mj-lt"/>
              </a:rPr>
              <a:t>Maste</a:t>
            </a:r>
            <a:r>
              <a:rPr lang="en-US" sz="2200" dirty="0" smtClean="0">
                <a:solidFill>
                  <a:schemeClr val="bg1">
                    <a:lumMod val="50000"/>
                  </a:schemeClr>
                </a:solidFill>
                <a:latin typeface="+mj-lt"/>
              </a:rPr>
              <a:t>r Program: Mental Health in Children and Adolescents</a:t>
            </a:r>
          </a:p>
          <a:p>
            <a:r>
              <a:rPr lang="en-US" sz="2200" dirty="0" smtClean="0">
                <a:solidFill>
                  <a:schemeClr val="bg1">
                    <a:lumMod val="50000"/>
                  </a:schemeClr>
                </a:solidFill>
                <a:latin typeface="+mj-lt"/>
              </a:rPr>
              <a:t>College of Psychology, </a:t>
            </a:r>
            <a:r>
              <a:rPr lang="ro-RO" sz="2200" dirty="0" smtClean="0">
                <a:solidFill>
                  <a:schemeClr val="bg1">
                    <a:lumMod val="50000"/>
                  </a:schemeClr>
                </a:solidFill>
                <a:latin typeface="+mj-lt"/>
              </a:rPr>
              <a:t>UBB</a:t>
            </a:r>
            <a:endParaRPr lang="en-US" sz="2200" dirty="0">
              <a:solidFill>
                <a:schemeClr val="bg1">
                  <a:lumMod val="50000"/>
                </a:schemeClr>
              </a:solidFill>
              <a:latin typeface="+mj-lt"/>
            </a:endParaRPr>
          </a:p>
        </p:txBody>
      </p:sp>
      <p:sp>
        <p:nvSpPr>
          <p:cNvPr id="50" name="Rectangle 49"/>
          <p:cNvSpPr/>
          <p:nvPr/>
        </p:nvSpPr>
        <p:spPr>
          <a:xfrm>
            <a:off x="7435442" y="1071157"/>
            <a:ext cx="805059" cy="461665"/>
          </a:xfrm>
          <a:prstGeom prst="rect">
            <a:avLst/>
          </a:prstGeom>
        </p:spPr>
        <p:txBody>
          <a:bodyPr wrap="square">
            <a:spAutoFit/>
          </a:bodyPr>
          <a:lstStyle/>
          <a:p>
            <a:r>
              <a:rPr lang="en-US" sz="2400" b="1" dirty="0" smtClean="0">
                <a:solidFill>
                  <a:srgbClr val="256031"/>
                </a:solidFill>
                <a:latin typeface="+mj-lt"/>
              </a:rPr>
              <a:t>201</a:t>
            </a:r>
            <a:r>
              <a:rPr lang="ro-RO" sz="2400" b="1" dirty="0" smtClean="0">
                <a:solidFill>
                  <a:srgbClr val="256031"/>
                </a:solidFill>
                <a:latin typeface="+mj-lt"/>
              </a:rPr>
              <a:t>1</a:t>
            </a:r>
            <a:endParaRPr lang="en-US" sz="1600" dirty="0">
              <a:solidFill>
                <a:srgbClr val="256031"/>
              </a:solidFill>
              <a:latin typeface="+mj-lt"/>
            </a:endParaRPr>
          </a:p>
        </p:txBody>
      </p:sp>
      <p:sp>
        <p:nvSpPr>
          <p:cNvPr id="51" name="Rectangle 50"/>
          <p:cNvSpPr/>
          <p:nvPr/>
        </p:nvSpPr>
        <p:spPr>
          <a:xfrm>
            <a:off x="7725985" y="1866150"/>
            <a:ext cx="3651092" cy="769441"/>
          </a:xfrm>
          <a:prstGeom prst="rect">
            <a:avLst/>
          </a:prstGeom>
        </p:spPr>
        <p:txBody>
          <a:bodyPr wrap="square">
            <a:spAutoFit/>
          </a:bodyPr>
          <a:lstStyle/>
          <a:p>
            <a:r>
              <a:rPr lang="en-US" sz="2200" b="1" dirty="0" smtClean="0">
                <a:solidFill>
                  <a:schemeClr val="accent6">
                    <a:lumMod val="50000"/>
                  </a:schemeClr>
                </a:solidFill>
                <a:latin typeface="+mj-lt"/>
              </a:rPr>
              <a:t>Department of Public Health </a:t>
            </a:r>
            <a:r>
              <a:rPr lang="en-US" sz="2200" dirty="0" smtClean="0">
                <a:solidFill>
                  <a:schemeClr val="bg1">
                    <a:lumMod val="50000"/>
                  </a:schemeClr>
                </a:solidFill>
                <a:latin typeface="+mj-lt"/>
              </a:rPr>
              <a:t>FSPAC, </a:t>
            </a:r>
            <a:r>
              <a:rPr lang="ro-RO" sz="2200" dirty="0" smtClean="0">
                <a:solidFill>
                  <a:schemeClr val="bg1">
                    <a:lumMod val="50000"/>
                  </a:schemeClr>
                </a:solidFill>
                <a:latin typeface="+mj-lt"/>
              </a:rPr>
              <a:t>UBB</a:t>
            </a:r>
            <a:endParaRPr lang="en-US" sz="2200" dirty="0" smtClean="0">
              <a:solidFill>
                <a:schemeClr val="bg1">
                  <a:lumMod val="50000"/>
                </a:schemeClr>
              </a:solidFill>
              <a:latin typeface="+mj-lt"/>
            </a:endParaRPr>
          </a:p>
        </p:txBody>
      </p:sp>
      <p:sp>
        <p:nvSpPr>
          <p:cNvPr id="53" name="Rectangle 52"/>
          <p:cNvSpPr/>
          <p:nvPr/>
        </p:nvSpPr>
        <p:spPr>
          <a:xfrm>
            <a:off x="9019613" y="1093135"/>
            <a:ext cx="805059" cy="461665"/>
          </a:xfrm>
          <a:prstGeom prst="rect">
            <a:avLst/>
          </a:prstGeom>
        </p:spPr>
        <p:txBody>
          <a:bodyPr wrap="square">
            <a:spAutoFit/>
          </a:bodyPr>
          <a:lstStyle/>
          <a:p>
            <a:r>
              <a:rPr lang="en-US" sz="2400" b="1" dirty="0" smtClean="0">
                <a:solidFill>
                  <a:srgbClr val="256031"/>
                </a:solidFill>
                <a:latin typeface="+mj-lt"/>
              </a:rPr>
              <a:t>20</a:t>
            </a:r>
            <a:r>
              <a:rPr lang="ro-RO" sz="2400" b="1" dirty="0" smtClean="0">
                <a:solidFill>
                  <a:srgbClr val="256031"/>
                </a:solidFill>
                <a:latin typeface="+mj-lt"/>
              </a:rPr>
              <a:t>15</a:t>
            </a:r>
            <a:endParaRPr lang="en-US" sz="1600" dirty="0">
              <a:solidFill>
                <a:srgbClr val="256031"/>
              </a:solidFill>
              <a:latin typeface="+mj-lt"/>
            </a:endParaRPr>
          </a:p>
        </p:txBody>
      </p:sp>
      <p:sp>
        <p:nvSpPr>
          <p:cNvPr id="54" name="Rectangle 53"/>
          <p:cNvSpPr/>
          <p:nvPr/>
        </p:nvSpPr>
        <p:spPr>
          <a:xfrm>
            <a:off x="9275848" y="2684297"/>
            <a:ext cx="2781853" cy="1107996"/>
          </a:xfrm>
          <a:prstGeom prst="rect">
            <a:avLst/>
          </a:prstGeom>
        </p:spPr>
        <p:txBody>
          <a:bodyPr wrap="square">
            <a:spAutoFit/>
          </a:bodyPr>
          <a:lstStyle/>
          <a:p>
            <a:r>
              <a:rPr lang="en-US" sz="2200" dirty="0" smtClean="0">
                <a:solidFill>
                  <a:schemeClr val="bg1">
                    <a:lumMod val="50000"/>
                  </a:schemeClr>
                </a:solidFill>
                <a:latin typeface="+mj-lt"/>
              </a:rPr>
              <a:t>PhD program: Administration and Public Policies, UBB</a:t>
            </a:r>
          </a:p>
        </p:txBody>
      </p:sp>
      <p:sp>
        <p:nvSpPr>
          <p:cNvPr id="35" name="Subtitle 2"/>
          <p:cNvSpPr txBox="1">
            <a:spLocks/>
          </p:cNvSpPr>
          <p:nvPr/>
        </p:nvSpPr>
        <p:spPr>
          <a:xfrm>
            <a:off x="7023100" y="222537"/>
            <a:ext cx="4088518" cy="449846"/>
          </a:xfrm>
          <a:prstGeom prst="rect">
            <a:avLst/>
          </a:prstGeom>
          <a:solidFill>
            <a:schemeClr val="bg1"/>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3200" dirty="0" smtClean="0">
                <a:solidFill>
                  <a:srgbClr val="444444"/>
                </a:solidFill>
              </a:rPr>
              <a:t>The LEAP team</a:t>
            </a:r>
            <a:endParaRPr lang="en-US" sz="3200" dirty="0">
              <a:solidFill>
                <a:srgbClr val="444444"/>
              </a:solidFill>
            </a:endParaRPr>
          </a:p>
        </p:txBody>
      </p:sp>
      <p:sp>
        <p:nvSpPr>
          <p:cNvPr id="57" name="Rectangle 56"/>
          <p:cNvSpPr/>
          <p:nvPr/>
        </p:nvSpPr>
        <p:spPr>
          <a:xfrm>
            <a:off x="11769283" y="-290286"/>
            <a:ext cx="402232" cy="223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401440" y="4971848"/>
            <a:ext cx="11664000" cy="1905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1261642" y="4924523"/>
            <a:ext cx="161925" cy="152400"/>
          </a:xfrm>
          <a:prstGeom prst="ellipse">
            <a:avLst/>
          </a:prstGeom>
          <a:solidFill>
            <a:srgbClr val="256031"/>
          </a:solidFill>
          <a:ln w="38100">
            <a:solidFill>
              <a:srgbClr val="256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7809000" y="4943573"/>
            <a:ext cx="161925" cy="152400"/>
          </a:xfrm>
          <a:prstGeom prst="ellipse">
            <a:avLst/>
          </a:prstGeom>
          <a:solidFill>
            <a:srgbClr val="256031"/>
          </a:solidFill>
          <a:ln w="38100">
            <a:solidFill>
              <a:srgbClr val="256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1735" y="4376833"/>
            <a:ext cx="805059" cy="461665"/>
          </a:xfrm>
          <a:prstGeom prst="rect">
            <a:avLst/>
          </a:prstGeom>
        </p:spPr>
        <p:txBody>
          <a:bodyPr wrap="square">
            <a:spAutoFit/>
          </a:bodyPr>
          <a:lstStyle/>
          <a:p>
            <a:r>
              <a:rPr lang="en-US" sz="2400" b="1" dirty="0" smtClean="0">
                <a:solidFill>
                  <a:srgbClr val="256031"/>
                </a:solidFill>
                <a:latin typeface="+mj-lt"/>
              </a:rPr>
              <a:t>2007</a:t>
            </a:r>
            <a:endParaRPr lang="en-US" sz="1600" dirty="0">
              <a:solidFill>
                <a:srgbClr val="256031"/>
              </a:solidFill>
              <a:latin typeface="+mj-lt"/>
            </a:endParaRPr>
          </a:p>
        </p:txBody>
      </p:sp>
      <p:sp>
        <p:nvSpPr>
          <p:cNvPr id="26" name="Rectangle 25"/>
          <p:cNvSpPr/>
          <p:nvPr/>
        </p:nvSpPr>
        <p:spPr>
          <a:xfrm>
            <a:off x="1244483" y="5267929"/>
            <a:ext cx="4492291" cy="1077218"/>
          </a:xfrm>
          <a:prstGeom prst="rect">
            <a:avLst/>
          </a:prstGeom>
        </p:spPr>
        <p:txBody>
          <a:bodyPr wrap="square">
            <a:spAutoFit/>
          </a:bodyPr>
          <a:lstStyle/>
          <a:p>
            <a:r>
              <a:rPr lang="en-US" sz="2400" dirty="0" smtClean="0">
                <a:solidFill>
                  <a:schemeClr val="bg1">
                    <a:lumMod val="50000"/>
                  </a:schemeClr>
                </a:solidFill>
                <a:latin typeface="+mj-lt"/>
              </a:rPr>
              <a:t>Developmental psychology lab</a:t>
            </a:r>
          </a:p>
          <a:p>
            <a:r>
              <a:rPr lang="en-US" sz="2000" dirty="0" smtClean="0">
                <a:solidFill>
                  <a:schemeClr val="bg1">
                    <a:lumMod val="50000"/>
                  </a:schemeClr>
                </a:solidFill>
                <a:latin typeface="+mj-lt"/>
              </a:rPr>
              <a:t>College of Psychology, </a:t>
            </a:r>
            <a:r>
              <a:rPr lang="ro-RO" sz="2000" dirty="0" smtClean="0">
                <a:solidFill>
                  <a:schemeClr val="bg1">
                    <a:lumMod val="50000"/>
                  </a:schemeClr>
                </a:solidFill>
                <a:latin typeface="+mj-lt"/>
              </a:rPr>
              <a:t>UBB</a:t>
            </a:r>
            <a:endParaRPr lang="en-US" sz="2000" dirty="0" smtClean="0">
              <a:solidFill>
                <a:schemeClr val="bg1">
                  <a:lumMod val="50000"/>
                </a:schemeClr>
              </a:solidFill>
              <a:latin typeface="+mj-lt"/>
            </a:endParaRPr>
          </a:p>
          <a:p>
            <a:r>
              <a:rPr lang="en-US" sz="2000" dirty="0" smtClean="0">
                <a:solidFill>
                  <a:schemeClr val="bg1">
                    <a:lumMod val="50000"/>
                  </a:schemeClr>
                </a:solidFill>
                <a:latin typeface="+mj-lt"/>
              </a:rPr>
              <a:t>(Dr. </a:t>
            </a:r>
            <a:r>
              <a:rPr lang="en-US" sz="2000" dirty="0" err="1" smtClean="0">
                <a:solidFill>
                  <a:schemeClr val="bg1">
                    <a:lumMod val="50000"/>
                  </a:schemeClr>
                </a:solidFill>
                <a:latin typeface="+mj-lt"/>
              </a:rPr>
              <a:t>Oana</a:t>
            </a:r>
            <a:r>
              <a:rPr lang="en-US" sz="2000" dirty="0" smtClean="0">
                <a:solidFill>
                  <a:schemeClr val="bg1">
                    <a:lumMod val="50000"/>
                  </a:schemeClr>
                </a:solidFill>
                <a:latin typeface="+mj-lt"/>
              </a:rPr>
              <a:t> </a:t>
            </a:r>
            <a:r>
              <a:rPr lang="en-US" sz="2000" dirty="0" err="1" smtClean="0">
                <a:solidFill>
                  <a:schemeClr val="bg1">
                    <a:lumMod val="50000"/>
                  </a:schemeClr>
                </a:solidFill>
                <a:latin typeface="+mj-lt"/>
              </a:rPr>
              <a:t>Benga</a:t>
            </a:r>
            <a:r>
              <a:rPr lang="en-US" sz="2000" dirty="0" smtClean="0">
                <a:solidFill>
                  <a:schemeClr val="bg1">
                    <a:lumMod val="50000"/>
                  </a:schemeClr>
                </a:solidFill>
                <a:latin typeface="+mj-lt"/>
              </a:rPr>
              <a:t>; Dr. </a:t>
            </a:r>
            <a:r>
              <a:rPr lang="en-US" sz="2000" dirty="0" err="1" smtClean="0">
                <a:solidFill>
                  <a:schemeClr val="bg1">
                    <a:lumMod val="50000"/>
                  </a:schemeClr>
                </a:solidFill>
                <a:latin typeface="+mj-lt"/>
              </a:rPr>
              <a:t>Thea</a:t>
            </a:r>
            <a:r>
              <a:rPr lang="en-US" sz="2000" dirty="0" smtClean="0">
                <a:solidFill>
                  <a:schemeClr val="bg1">
                    <a:lumMod val="50000"/>
                  </a:schemeClr>
                </a:solidFill>
                <a:latin typeface="+mj-lt"/>
              </a:rPr>
              <a:t> </a:t>
            </a:r>
            <a:r>
              <a:rPr lang="en-US" sz="2000" dirty="0" err="1" smtClean="0">
                <a:solidFill>
                  <a:schemeClr val="bg1">
                    <a:lumMod val="50000"/>
                  </a:schemeClr>
                </a:solidFill>
                <a:latin typeface="+mj-lt"/>
              </a:rPr>
              <a:t>Ionescu</a:t>
            </a:r>
            <a:r>
              <a:rPr lang="en-US" sz="2000" dirty="0" smtClean="0">
                <a:solidFill>
                  <a:schemeClr val="bg1">
                    <a:lumMod val="50000"/>
                  </a:schemeClr>
                </a:solidFill>
                <a:latin typeface="+mj-lt"/>
              </a:rPr>
              <a:t>)</a:t>
            </a:r>
            <a:endParaRPr lang="en-US" sz="2000" dirty="0">
              <a:solidFill>
                <a:schemeClr val="bg1">
                  <a:lumMod val="50000"/>
                </a:schemeClr>
              </a:solidFill>
              <a:latin typeface="+mj-lt"/>
            </a:endParaRPr>
          </a:p>
        </p:txBody>
      </p:sp>
      <p:sp>
        <p:nvSpPr>
          <p:cNvPr id="30" name="Rectangle 29"/>
          <p:cNvSpPr/>
          <p:nvPr/>
        </p:nvSpPr>
        <p:spPr>
          <a:xfrm>
            <a:off x="7777131" y="5226784"/>
            <a:ext cx="4204072" cy="1631216"/>
          </a:xfrm>
          <a:prstGeom prst="rect">
            <a:avLst/>
          </a:prstGeom>
        </p:spPr>
        <p:txBody>
          <a:bodyPr wrap="square">
            <a:spAutoFit/>
          </a:bodyPr>
          <a:lstStyle/>
          <a:p>
            <a:r>
              <a:rPr lang="en-US" sz="2000" dirty="0" smtClean="0">
                <a:solidFill>
                  <a:schemeClr val="bg1">
                    <a:lumMod val="50000"/>
                  </a:schemeClr>
                </a:solidFill>
                <a:latin typeface="+mj-lt"/>
              </a:rPr>
              <a:t>Research projects involving youths </a:t>
            </a:r>
          </a:p>
          <a:p>
            <a:r>
              <a:rPr lang="en-US" sz="2000" dirty="0" smtClean="0">
                <a:solidFill>
                  <a:schemeClr val="bg1">
                    <a:lumMod val="50000"/>
                  </a:schemeClr>
                </a:solidFill>
                <a:latin typeface="+mj-lt"/>
              </a:rPr>
              <a:t>PRO-YOUTH, </a:t>
            </a:r>
            <a:r>
              <a:rPr lang="en-US" sz="2000" dirty="0" err="1" smtClean="0">
                <a:solidFill>
                  <a:schemeClr val="bg1">
                    <a:lumMod val="50000"/>
                  </a:schemeClr>
                </a:solidFill>
                <a:latin typeface="+mj-lt"/>
              </a:rPr>
              <a:t>ANARo</a:t>
            </a:r>
            <a:r>
              <a:rPr lang="en-US" sz="2000" dirty="0" smtClean="0">
                <a:solidFill>
                  <a:schemeClr val="bg1">
                    <a:lumMod val="50000"/>
                  </a:schemeClr>
                </a:solidFill>
                <a:latin typeface="+mj-lt"/>
              </a:rPr>
              <a:t>, </a:t>
            </a:r>
            <a:r>
              <a:rPr lang="en-US" sz="2000" dirty="0" err="1" smtClean="0">
                <a:solidFill>
                  <a:schemeClr val="bg1">
                    <a:lumMod val="50000"/>
                  </a:schemeClr>
                </a:solidFill>
                <a:latin typeface="+mj-lt"/>
              </a:rPr>
              <a:t>NiLSA</a:t>
            </a:r>
            <a:r>
              <a:rPr lang="en-US" sz="2000" dirty="0" smtClean="0">
                <a:solidFill>
                  <a:schemeClr val="bg1">
                    <a:lumMod val="50000"/>
                  </a:schemeClr>
                </a:solidFill>
                <a:latin typeface="+mj-lt"/>
              </a:rPr>
              <a:t>, JANPA</a:t>
            </a:r>
          </a:p>
          <a:p>
            <a:r>
              <a:rPr lang="en-US" sz="2000" dirty="0" err="1" smtClean="0">
                <a:solidFill>
                  <a:schemeClr val="bg1">
                    <a:lumMod val="50000"/>
                  </a:schemeClr>
                </a:solidFill>
                <a:latin typeface="+mj-lt"/>
              </a:rPr>
              <a:t>Calitex</a:t>
            </a:r>
            <a:r>
              <a:rPr lang="en-US" sz="2000" dirty="0" smtClean="0">
                <a:solidFill>
                  <a:schemeClr val="bg1">
                    <a:lumMod val="50000"/>
                  </a:schemeClr>
                </a:solidFill>
                <a:latin typeface="+mj-lt"/>
              </a:rPr>
              <a:t>, PRISM, PERSIST, RESPREMO,</a:t>
            </a:r>
          </a:p>
          <a:p>
            <a:r>
              <a:rPr lang="en-US" sz="2000" dirty="0" err="1" smtClean="0">
                <a:solidFill>
                  <a:schemeClr val="bg1">
                    <a:lumMod val="50000"/>
                  </a:schemeClr>
                </a:solidFill>
                <a:latin typeface="+mj-lt"/>
              </a:rPr>
              <a:t>mHealth</a:t>
            </a:r>
            <a:r>
              <a:rPr lang="en-US" sz="2000" dirty="0" smtClean="0">
                <a:solidFill>
                  <a:schemeClr val="bg1">
                    <a:lumMod val="50000"/>
                  </a:schemeClr>
                </a:solidFill>
                <a:latin typeface="+mj-lt"/>
              </a:rPr>
              <a:t> </a:t>
            </a:r>
          </a:p>
          <a:p>
            <a:endParaRPr lang="en-US" sz="2000" dirty="0">
              <a:solidFill>
                <a:schemeClr val="bg1">
                  <a:lumMod val="50000"/>
                </a:schemeClr>
              </a:solidFill>
              <a:latin typeface="+mj-lt"/>
            </a:endParaRPr>
          </a:p>
        </p:txBody>
      </p:sp>
      <p:sp>
        <p:nvSpPr>
          <p:cNvPr id="32" name="Rectangle 31"/>
          <p:cNvSpPr/>
          <p:nvPr/>
        </p:nvSpPr>
        <p:spPr>
          <a:xfrm>
            <a:off x="7558870" y="4422526"/>
            <a:ext cx="805059" cy="461665"/>
          </a:xfrm>
          <a:prstGeom prst="rect">
            <a:avLst/>
          </a:prstGeom>
        </p:spPr>
        <p:txBody>
          <a:bodyPr wrap="square">
            <a:spAutoFit/>
          </a:bodyPr>
          <a:lstStyle/>
          <a:p>
            <a:r>
              <a:rPr lang="en-US" sz="2400" b="1" dirty="0" smtClean="0">
                <a:solidFill>
                  <a:srgbClr val="256031"/>
                </a:solidFill>
                <a:latin typeface="+mj-lt"/>
              </a:rPr>
              <a:t>2011</a:t>
            </a:r>
            <a:endParaRPr lang="en-US" sz="1600" dirty="0">
              <a:solidFill>
                <a:srgbClr val="256031"/>
              </a:solidFill>
              <a:latin typeface="+mj-lt"/>
            </a:endParaRPr>
          </a:p>
        </p:txBody>
      </p:sp>
    </p:spTree>
    <p:extLst>
      <p:ext uri="{BB962C8B-B14F-4D97-AF65-F5344CB8AC3E}">
        <p14:creationId xmlns:p14="http://schemas.microsoft.com/office/powerpoint/2010/main" val="1473181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2083868" y="5492095"/>
            <a:ext cx="9827664" cy="1357359"/>
          </a:xfrm>
          <a:prstGeom prst="rect">
            <a:avLst/>
          </a:prstGeom>
          <a:ln/>
        </p:spPr>
        <p:style>
          <a:lnRef idx="2">
            <a:schemeClr val="accent6"/>
          </a:lnRef>
          <a:fillRef idx="1">
            <a:schemeClr val="lt1"/>
          </a:fillRef>
          <a:effectRef idx="0">
            <a:schemeClr val="accent6"/>
          </a:effectRef>
          <a:fontRef idx="minor">
            <a:schemeClr val="dk1"/>
          </a:fontRef>
        </p:style>
        <p:txBody>
          <a:bodyPr rtlCol="0" anchor="t"/>
          <a:lstStyle/>
          <a:p>
            <a:pPr algn="r"/>
            <a:r>
              <a:rPr lang="ro-RO" b="1" dirty="0" smtClean="0">
                <a:solidFill>
                  <a:schemeClr val="accent6">
                    <a:lumMod val="50000"/>
                  </a:schemeClr>
                </a:solidFill>
              </a:rPr>
              <a:t>Everything </a:t>
            </a:r>
            <a:r>
              <a:rPr lang="ro-RO" b="1" dirty="0" smtClean="0">
                <a:solidFill>
                  <a:schemeClr val="accent6">
                    <a:lumMod val="50000"/>
                  </a:schemeClr>
                </a:solidFill>
                <a:sym typeface="Wingdings" pitchFamily="2" charset="2"/>
              </a:rPr>
              <a:t></a:t>
            </a:r>
          </a:p>
          <a:p>
            <a:pPr algn="r"/>
            <a:r>
              <a:rPr lang="ro-RO" dirty="0" smtClean="0">
                <a:solidFill>
                  <a:schemeClr val="accent6">
                    <a:lumMod val="50000"/>
                  </a:schemeClr>
                </a:solidFill>
                <a:sym typeface="Wingdings" pitchFamily="2" charset="2"/>
              </a:rPr>
              <a:t>Monica Brinzac, MA student</a:t>
            </a:r>
            <a:r>
              <a:rPr lang="ro-RO" b="1" dirty="0" smtClean="0">
                <a:solidFill>
                  <a:schemeClr val="accent6">
                    <a:lumMod val="50000"/>
                  </a:schemeClr>
                </a:solidFill>
              </a:rPr>
              <a:t> </a:t>
            </a:r>
            <a:endParaRPr lang="en-US" b="1" dirty="0" smtClean="0">
              <a:solidFill>
                <a:schemeClr val="accent6">
                  <a:lumMod val="50000"/>
                </a:schemeClr>
              </a:solidFill>
            </a:endParaRPr>
          </a:p>
        </p:txBody>
      </p:sp>
      <p:sp>
        <p:nvSpPr>
          <p:cNvPr id="22" name="Rectangle 21"/>
          <p:cNvSpPr/>
          <p:nvPr/>
        </p:nvSpPr>
        <p:spPr>
          <a:xfrm>
            <a:off x="2077221" y="2689550"/>
            <a:ext cx="9827664" cy="2660592"/>
          </a:xfrm>
          <a:prstGeom prst="rect">
            <a:avLst/>
          </a:prstGeom>
          <a:ln/>
        </p:spPr>
        <p:style>
          <a:lnRef idx="2">
            <a:schemeClr val="accent6"/>
          </a:lnRef>
          <a:fillRef idx="1">
            <a:schemeClr val="lt1"/>
          </a:fillRef>
          <a:effectRef idx="0">
            <a:schemeClr val="accent6"/>
          </a:effectRef>
          <a:fontRef idx="minor">
            <a:schemeClr val="dk1"/>
          </a:fontRef>
        </p:style>
        <p:txBody>
          <a:bodyPr rtlCol="0" anchor="t"/>
          <a:lstStyle/>
          <a:p>
            <a:pPr algn="r"/>
            <a:r>
              <a:rPr lang="en-US" b="1" dirty="0" smtClean="0">
                <a:solidFill>
                  <a:schemeClr val="accent6">
                    <a:lumMod val="50000"/>
                  </a:schemeClr>
                </a:solidFill>
              </a:rPr>
              <a:t>Technical implementation</a:t>
            </a:r>
            <a:endParaRPr lang="ro-RO" b="1" dirty="0" smtClean="0">
              <a:solidFill>
                <a:schemeClr val="accent6">
                  <a:lumMod val="50000"/>
                </a:schemeClr>
              </a:solidFill>
            </a:endParaRPr>
          </a:p>
          <a:p>
            <a:pPr algn="r"/>
            <a:r>
              <a:rPr lang="ro-RO" dirty="0" smtClean="0">
                <a:solidFill>
                  <a:schemeClr val="accent6">
                    <a:lumMod val="50000"/>
                  </a:schemeClr>
                </a:solidFill>
              </a:rPr>
              <a:t>Alexandra Onișor, PhD student</a:t>
            </a:r>
          </a:p>
          <a:p>
            <a:pPr algn="r"/>
            <a:r>
              <a:rPr lang="ro-RO" dirty="0" smtClean="0">
                <a:solidFill>
                  <a:schemeClr val="accent6">
                    <a:lumMod val="50000"/>
                  </a:schemeClr>
                </a:solidFill>
              </a:rPr>
              <a:t>Andreea Rusu, PhD student</a:t>
            </a:r>
          </a:p>
          <a:p>
            <a:pPr algn="r"/>
            <a:r>
              <a:rPr lang="ro-RO" dirty="0" smtClean="0">
                <a:solidFill>
                  <a:schemeClr val="accent6">
                    <a:lumMod val="50000"/>
                  </a:schemeClr>
                </a:solidFill>
              </a:rPr>
              <a:t>Oana Blaga, PhD</a:t>
            </a:r>
          </a:p>
          <a:p>
            <a:pPr algn="r"/>
            <a:r>
              <a:rPr lang="ro-RO" dirty="0" smtClean="0">
                <a:solidFill>
                  <a:schemeClr val="accent6">
                    <a:lumMod val="50000"/>
                  </a:schemeClr>
                </a:solidFill>
              </a:rPr>
              <a:t>Petru Sandu, MD, PhD</a:t>
            </a:r>
          </a:p>
          <a:p>
            <a:pPr algn="r"/>
            <a:endParaRPr lang="ro-RO" dirty="0" smtClean="0">
              <a:solidFill>
                <a:schemeClr val="accent6">
                  <a:lumMod val="50000"/>
                </a:schemeClr>
              </a:solidFill>
            </a:endParaRPr>
          </a:p>
          <a:p>
            <a:pPr algn="r"/>
            <a:r>
              <a:rPr lang="ro-RO" dirty="0" smtClean="0">
                <a:solidFill>
                  <a:schemeClr val="accent6">
                    <a:lumMod val="50000"/>
                  </a:schemeClr>
                </a:solidFill>
              </a:rPr>
              <a:t>Marina Dascăl, MA student</a:t>
            </a:r>
          </a:p>
          <a:p>
            <a:pPr algn="r"/>
            <a:r>
              <a:rPr lang="ro-RO" dirty="0" smtClean="0">
                <a:solidFill>
                  <a:schemeClr val="accent6">
                    <a:lumMod val="50000"/>
                  </a:schemeClr>
                </a:solidFill>
              </a:rPr>
              <a:t>Carina Țintaș, BA student</a:t>
            </a:r>
          </a:p>
          <a:p>
            <a:pPr algn="r"/>
            <a:r>
              <a:rPr lang="ro-RO" dirty="0" smtClean="0">
                <a:solidFill>
                  <a:schemeClr val="accent6">
                    <a:lumMod val="50000"/>
                  </a:schemeClr>
                </a:solidFill>
              </a:rPr>
              <a:t>Vlad Bejenariu, BA student</a:t>
            </a:r>
          </a:p>
          <a:p>
            <a:pPr algn="r"/>
            <a:endParaRPr lang="en-US" dirty="0" smtClean="0">
              <a:solidFill>
                <a:schemeClr val="accent6">
                  <a:lumMod val="50000"/>
                </a:schemeClr>
              </a:solidFill>
            </a:endParaRPr>
          </a:p>
        </p:txBody>
      </p:sp>
      <p:sp>
        <p:nvSpPr>
          <p:cNvPr id="16" name="Rectangle 15"/>
          <p:cNvSpPr/>
          <p:nvPr/>
        </p:nvSpPr>
        <p:spPr>
          <a:xfrm>
            <a:off x="2070575" y="1331719"/>
            <a:ext cx="9827664" cy="1222049"/>
          </a:xfrm>
          <a:prstGeom prst="rect">
            <a:avLst/>
          </a:prstGeom>
          <a:ln/>
        </p:spPr>
        <p:style>
          <a:lnRef idx="2">
            <a:schemeClr val="accent6"/>
          </a:lnRef>
          <a:fillRef idx="1">
            <a:schemeClr val="lt1"/>
          </a:fillRef>
          <a:effectRef idx="0">
            <a:schemeClr val="accent6"/>
          </a:effectRef>
          <a:fontRef idx="minor">
            <a:schemeClr val="dk1"/>
          </a:fontRef>
        </p:style>
        <p:txBody>
          <a:bodyPr rtlCol="0" anchor="t"/>
          <a:lstStyle/>
          <a:p>
            <a:pPr algn="r"/>
            <a:r>
              <a:rPr lang="en-US" b="1" dirty="0" smtClean="0">
                <a:solidFill>
                  <a:schemeClr val="accent6">
                    <a:lumMod val="50000"/>
                  </a:schemeClr>
                </a:solidFill>
              </a:rPr>
              <a:t>Financial &amp; administrative management</a:t>
            </a:r>
            <a:endParaRPr lang="ro-RO" b="1" dirty="0" smtClean="0">
              <a:solidFill>
                <a:schemeClr val="accent6">
                  <a:lumMod val="50000"/>
                </a:schemeClr>
              </a:solidFill>
            </a:endParaRPr>
          </a:p>
          <a:p>
            <a:pPr algn="r"/>
            <a:r>
              <a:rPr lang="ro-RO" dirty="0" smtClean="0">
                <a:solidFill>
                  <a:schemeClr val="accent6">
                    <a:lumMod val="50000"/>
                  </a:schemeClr>
                </a:solidFill>
              </a:rPr>
              <a:t>Elena Bozdog, PhD student</a:t>
            </a:r>
          </a:p>
          <a:p>
            <a:pPr algn="r"/>
            <a:r>
              <a:rPr lang="ro-RO" dirty="0" smtClean="0">
                <a:solidFill>
                  <a:schemeClr val="accent6">
                    <a:lumMod val="50000"/>
                  </a:schemeClr>
                </a:solidFill>
              </a:rPr>
              <a:t>Naomi Popovici, MA student</a:t>
            </a:r>
            <a:endParaRPr lang="en-US" dirty="0" smtClean="0">
              <a:solidFill>
                <a:schemeClr val="accent6">
                  <a:lumMod val="50000"/>
                </a:schemeClr>
              </a:solidFill>
            </a:endParaRPr>
          </a:p>
        </p:txBody>
      </p:sp>
      <p:sp>
        <p:nvSpPr>
          <p:cNvPr id="15" name="Rectangle 14"/>
          <p:cNvSpPr/>
          <p:nvPr/>
        </p:nvSpPr>
        <p:spPr>
          <a:xfrm>
            <a:off x="2076628" y="0"/>
            <a:ext cx="9827664" cy="1222049"/>
          </a:xfrm>
          <a:prstGeom prst="rect">
            <a:avLst/>
          </a:prstGeom>
          <a:ln/>
        </p:spPr>
        <p:style>
          <a:lnRef idx="2">
            <a:schemeClr val="accent6"/>
          </a:lnRef>
          <a:fillRef idx="1">
            <a:schemeClr val="lt1"/>
          </a:fillRef>
          <a:effectRef idx="0">
            <a:schemeClr val="accent6"/>
          </a:effectRef>
          <a:fontRef idx="minor">
            <a:schemeClr val="dk1"/>
          </a:fontRef>
        </p:style>
        <p:txBody>
          <a:bodyPr rtlCol="0" anchor="t"/>
          <a:lstStyle/>
          <a:p>
            <a:pPr algn="r"/>
            <a:r>
              <a:rPr lang="en-US" b="1" dirty="0" smtClean="0">
                <a:solidFill>
                  <a:schemeClr val="accent6">
                    <a:lumMod val="50000"/>
                  </a:schemeClr>
                </a:solidFill>
              </a:rPr>
              <a:t>Consultancy</a:t>
            </a:r>
          </a:p>
          <a:p>
            <a:pPr algn="r"/>
            <a:r>
              <a:rPr lang="en-US" dirty="0" smtClean="0">
                <a:solidFill>
                  <a:schemeClr val="accent6">
                    <a:lumMod val="50000"/>
                  </a:schemeClr>
                </a:solidFill>
              </a:rPr>
              <a:t>R</a:t>
            </a:r>
            <a:r>
              <a:rPr lang="ro-RO" dirty="0" smtClean="0">
                <a:solidFill>
                  <a:schemeClr val="accent6">
                    <a:lumMod val="50000"/>
                  </a:schemeClr>
                </a:solidFill>
              </a:rPr>
              <a:t>ăzvan M. Cherecheș, MD, PhD</a:t>
            </a:r>
            <a:r>
              <a:rPr lang="en-US" dirty="0" smtClean="0">
                <a:solidFill>
                  <a:schemeClr val="accent6">
                    <a:lumMod val="50000"/>
                  </a:schemeClr>
                </a:solidFill>
              </a:rPr>
              <a:t> </a:t>
            </a:r>
          </a:p>
        </p:txBody>
      </p:sp>
      <p:sp>
        <p:nvSpPr>
          <p:cNvPr id="4" name="Slide Number Placeholder 3"/>
          <p:cNvSpPr>
            <a:spLocks noGrp="1"/>
          </p:cNvSpPr>
          <p:nvPr>
            <p:ph type="sldNum" sz="quarter" idx="12"/>
          </p:nvPr>
        </p:nvSpPr>
        <p:spPr/>
        <p:txBody>
          <a:bodyPr/>
          <a:lstStyle/>
          <a:p>
            <a:fld id="{245C6581-E4FE-41CB-AA40-55390F5B9460}" type="slidenum">
              <a:rPr lang="en-US" smtClean="0"/>
              <a:pPr/>
              <a:t>6</a:t>
            </a:fld>
            <a:endParaRPr lang="en-US"/>
          </a:p>
        </p:txBody>
      </p:sp>
      <p:pic>
        <p:nvPicPr>
          <p:cNvPr id="55298" name="Picture 2" descr="http://publichealth.ro/wp-content/uploads/2015/07/IMU-300x300.png"/>
          <p:cNvPicPr>
            <a:picLocks noChangeAspect="1" noChangeArrowheads="1"/>
          </p:cNvPicPr>
          <p:nvPr/>
        </p:nvPicPr>
        <p:blipFill>
          <a:blip r:embed="rId2" cstate="print"/>
          <a:srcRect/>
          <a:stretch>
            <a:fillRect/>
          </a:stretch>
        </p:blipFill>
        <p:spPr bwMode="auto">
          <a:xfrm>
            <a:off x="172666" y="2837886"/>
            <a:ext cx="1365576" cy="1365576"/>
          </a:xfrm>
          <a:prstGeom prst="rect">
            <a:avLst/>
          </a:prstGeom>
          <a:noFill/>
        </p:spPr>
      </p:pic>
      <p:pic>
        <p:nvPicPr>
          <p:cNvPr id="55300" name="Picture 4" descr="http://publichealth.ro/wp-content/uploads/2019/01/Circle-01-150x150.png"/>
          <p:cNvPicPr>
            <a:picLocks noChangeAspect="1" noChangeArrowheads="1"/>
          </p:cNvPicPr>
          <p:nvPr/>
        </p:nvPicPr>
        <p:blipFill>
          <a:blip r:embed="rId3" cstate="print"/>
          <a:srcRect/>
          <a:stretch>
            <a:fillRect/>
          </a:stretch>
        </p:blipFill>
        <p:spPr bwMode="auto">
          <a:xfrm>
            <a:off x="2266387" y="111096"/>
            <a:ext cx="1042051" cy="1042051"/>
          </a:xfrm>
          <a:prstGeom prst="rect">
            <a:avLst/>
          </a:prstGeom>
          <a:noFill/>
        </p:spPr>
      </p:pic>
      <p:pic>
        <p:nvPicPr>
          <p:cNvPr id="55302" name="Picture 6" descr="http://publichealth.ro/wp-content/uploads/2015/07/Elena-Bozdog-300x300.png"/>
          <p:cNvPicPr>
            <a:picLocks noChangeAspect="1" noChangeArrowheads="1"/>
          </p:cNvPicPr>
          <p:nvPr/>
        </p:nvPicPr>
        <p:blipFill>
          <a:blip r:embed="rId4" cstate="print"/>
          <a:srcRect/>
          <a:stretch>
            <a:fillRect/>
          </a:stretch>
        </p:blipFill>
        <p:spPr bwMode="auto">
          <a:xfrm>
            <a:off x="2215112" y="1393645"/>
            <a:ext cx="1151931" cy="1151931"/>
          </a:xfrm>
          <a:prstGeom prst="rect">
            <a:avLst/>
          </a:prstGeom>
          <a:noFill/>
        </p:spPr>
      </p:pic>
      <p:pic>
        <p:nvPicPr>
          <p:cNvPr id="55304" name="Picture 8" descr="http://publichealth.ro/wp-content/uploads/2019/02/Naomi_Popovici-150x150.png"/>
          <p:cNvPicPr>
            <a:picLocks noChangeAspect="1" noChangeArrowheads="1"/>
          </p:cNvPicPr>
          <p:nvPr/>
        </p:nvPicPr>
        <p:blipFill>
          <a:blip r:embed="rId5" cstate="print"/>
          <a:srcRect/>
          <a:stretch>
            <a:fillRect/>
          </a:stretch>
        </p:blipFill>
        <p:spPr bwMode="auto">
          <a:xfrm>
            <a:off x="3890088" y="1384418"/>
            <a:ext cx="1123771" cy="1123771"/>
          </a:xfrm>
          <a:prstGeom prst="rect">
            <a:avLst/>
          </a:prstGeom>
          <a:noFill/>
        </p:spPr>
      </p:pic>
      <p:pic>
        <p:nvPicPr>
          <p:cNvPr id="55306" name="Picture 10" descr="http://publichealth.ro/wp-content/uploads/2017/12/Andreea_Hostina.png"/>
          <p:cNvPicPr>
            <a:picLocks noChangeAspect="1" noChangeArrowheads="1"/>
          </p:cNvPicPr>
          <p:nvPr/>
        </p:nvPicPr>
        <p:blipFill>
          <a:blip r:embed="rId6" cstate="print"/>
          <a:srcRect/>
          <a:stretch>
            <a:fillRect/>
          </a:stretch>
        </p:blipFill>
        <p:spPr bwMode="auto">
          <a:xfrm>
            <a:off x="3796083" y="2752423"/>
            <a:ext cx="1280118" cy="1280118"/>
          </a:xfrm>
          <a:prstGeom prst="rect">
            <a:avLst/>
          </a:prstGeom>
          <a:noFill/>
        </p:spPr>
      </p:pic>
      <p:pic>
        <p:nvPicPr>
          <p:cNvPr id="55308" name="Picture 12" descr="http://publichealth.ro/wp-content/uploads/2015/07/Sidor-300x300.png"/>
          <p:cNvPicPr>
            <a:picLocks noChangeAspect="1" noChangeArrowheads="1"/>
          </p:cNvPicPr>
          <p:nvPr/>
        </p:nvPicPr>
        <p:blipFill>
          <a:blip r:embed="rId7" cstate="print"/>
          <a:srcRect/>
          <a:stretch>
            <a:fillRect/>
          </a:stretch>
        </p:blipFill>
        <p:spPr bwMode="auto">
          <a:xfrm>
            <a:off x="2198019" y="2795151"/>
            <a:ext cx="1151931" cy="1151931"/>
          </a:xfrm>
          <a:prstGeom prst="rect">
            <a:avLst/>
          </a:prstGeom>
          <a:noFill/>
        </p:spPr>
      </p:pic>
      <p:pic>
        <p:nvPicPr>
          <p:cNvPr id="55310" name="Picture 14" descr="http://publichealth.ro/wp-content/uploads/2017/12/Marina-Dascal_poza.png"/>
          <p:cNvPicPr>
            <a:picLocks noChangeAspect="1" noChangeArrowheads="1"/>
          </p:cNvPicPr>
          <p:nvPr/>
        </p:nvPicPr>
        <p:blipFill>
          <a:blip r:embed="rId8" cstate="print"/>
          <a:srcRect/>
          <a:stretch>
            <a:fillRect/>
          </a:stretch>
        </p:blipFill>
        <p:spPr bwMode="auto">
          <a:xfrm>
            <a:off x="2249294" y="4145387"/>
            <a:ext cx="1143385" cy="1143385"/>
          </a:xfrm>
          <a:prstGeom prst="rect">
            <a:avLst/>
          </a:prstGeom>
          <a:noFill/>
        </p:spPr>
      </p:pic>
      <p:pic>
        <p:nvPicPr>
          <p:cNvPr id="55314" name="Picture 18" descr="http://publichealth.ro/wp-content/uploads/2015/07/Oana-Blaga-300x300.png"/>
          <p:cNvPicPr>
            <a:picLocks noChangeAspect="1" noChangeArrowheads="1"/>
          </p:cNvPicPr>
          <p:nvPr/>
        </p:nvPicPr>
        <p:blipFill>
          <a:blip r:embed="rId9" cstate="print"/>
          <a:srcRect/>
          <a:stretch>
            <a:fillRect/>
          </a:stretch>
        </p:blipFill>
        <p:spPr bwMode="auto">
          <a:xfrm>
            <a:off x="5505242" y="2846428"/>
            <a:ext cx="1194660" cy="1194660"/>
          </a:xfrm>
          <a:prstGeom prst="rect">
            <a:avLst/>
          </a:prstGeom>
          <a:noFill/>
        </p:spPr>
      </p:pic>
      <p:pic>
        <p:nvPicPr>
          <p:cNvPr id="55316" name="Picture 20" descr="http://publichealth.ro/wp-content/uploads/2015/07/petru-sandu-300x300.png"/>
          <p:cNvPicPr>
            <a:picLocks noChangeAspect="1" noChangeArrowheads="1"/>
          </p:cNvPicPr>
          <p:nvPr/>
        </p:nvPicPr>
        <p:blipFill>
          <a:blip r:embed="rId10" cstate="print"/>
          <a:srcRect/>
          <a:stretch>
            <a:fillRect/>
          </a:stretch>
        </p:blipFill>
        <p:spPr bwMode="auto">
          <a:xfrm>
            <a:off x="6958028" y="2837203"/>
            <a:ext cx="1194661" cy="1194661"/>
          </a:xfrm>
          <a:prstGeom prst="rect">
            <a:avLst/>
          </a:prstGeom>
          <a:noFill/>
        </p:spPr>
      </p:pic>
      <p:pic>
        <p:nvPicPr>
          <p:cNvPr id="55317" name="Picture 21"/>
          <p:cNvPicPr>
            <a:picLocks noChangeAspect="1" noChangeArrowheads="1"/>
          </p:cNvPicPr>
          <p:nvPr/>
        </p:nvPicPr>
        <p:blipFill rotWithShape="1">
          <a:blip r:embed="rId11" cstate="print"/>
          <a:srcRect l="-2745" t="16369" r="-2692" b="1534"/>
          <a:stretch/>
        </p:blipFill>
        <p:spPr bwMode="auto">
          <a:xfrm>
            <a:off x="2282091" y="5603630"/>
            <a:ext cx="1178955" cy="1254369"/>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4" name="Oval 23"/>
          <p:cNvSpPr/>
          <p:nvPr/>
        </p:nvSpPr>
        <p:spPr>
          <a:xfrm>
            <a:off x="5484975" y="4194559"/>
            <a:ext cx="1204957" cy="1102407"/>
          </a:xfrm>
          <a:prstGeom prst="ellipse">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26" name="Shape 25"/>
          <p:cNvCxnSpPr>
            <a:endCxn id="15" idx="1"/>
          </p:cNvCxnSpPr>
          <p:nvPr/>
        </p:nvCxnSpPr>
        <p:spPr>
          <a:xfrm rot="5400000" flipH="1" flipV="1">
            <a:off x="390970" y="1074635"/>
            <a:ext cx="2149267" cy="1222049"/>
          </a:xfrm>
          <a:prstGeom prst="bentConnector2">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8" name="Elbow Connector 27"/>
          <p:cNvCxnSpPr>
            <a:stCxn id="55298" idx="3"/>
            <a:endCxn id="16" idx="1"/>
          </p:cNvCxnSpPr>
          <p:nvPr/>
        </p:nvCxnSpPr>
        <p:spPr>
          <a:xfrm flipV="1">
            <a:off x="1538242" y="1942744"/>
            <a:ext cx="532333" cy="1577930"/>
          </a:xfrm>
          <a:prstGeom prst="bentConnector3">
            <a:avLst>
              <a:gd name="adj1" fmla="val 50000"/>
            </a:avLst>
          </a:prstGeom>
          <a:ln>
            <a:tailEnd type="arrow"/>
          </a:ln>
        </p:spPr>
        <p:style>
          <a:lnRef idx="1">
            <a:schemeClr val="accent6"/>
          </a:lnRef>
          <a:fillRef idx="0">
            <a:schemeClr val="accent6"/>
          </a:fillRef>
          <a:effectRef idx="0">
            <a:schemeClr val="accent6"/>
          </a:effectRef>
          <a:fontRef idx="minor">
            <a:schemeClr val="tx1"/>
          </a:fontRef>
        </p:style>
      </p:cxnSp>
      <p:cxnSp>
        <p:nvCxnSpPr>
          <p:cNvPr id="31" name="Shape 30"/>
          <p:cNvCxnSpPr>
            <a:stCxn id="55298" idx="2"/>
            <a:endCxn id="29" idx="1"/>
          </p:cNvCxnSpPr>
          <p:nvPr/>
        </p:nvCxnSpPr>
        <p:spPr>
          <a:xfrm rot="16200000" flipH="1">
            <a:off x="486005" y="4572911"/>
            <a:ext cx="1967313" cy="1228414"/>
          </a:xfrm>
          <a:prstGeom prst="bentConnector2">
            <a:avLst/>
          </a:prstGeom>
          <a:ln>
            <a:tailEnd type="arrow"/>
          </a:ln>
        </p:spPr>
        <p:style>
          <a:lnRef idx="1">
            <a:schemeClr val="accent6"/>
          </a:lnRef>
          <a:fillRef idx="0">
            <a:schemeClr val="accent6"/>
          </a:fillRef>
          <a:effectRef idx="0">
            <a:schemeClr val="accent6"/>
          </a:effectRef>
          <a:fontRef idx="minor">
            <a:schemeClr val="tx1"/>
          </a:fontRef>
        </p:style>
      </p:cxnSp>
      <p:cxnSp>
        <p:nvCxnSpPr>
          <p:cNvPr id="33" name="Elbow Connector 32"/>
          <p:cNvCxnSpPr>
            <a:stCxn id="55298" idx="3"/>
            <a:endCxn id="22" idx="1"/>
          </p:cNvCxnSpPr>
          <p:nvPr/>
        </p:nvCxnSpPr>
        <p:spPr>
          <a:xfrm>
            <a:off x="1538242" y="3520674"/>
            <a:ext cx="538979" cy="499172"/>
          </a:xfrm>
          <a:prstGeom prst="bentConnector3">
            <a:avLst>
              <a:gd name="adj1" fmla="val 50000"/>
            </a:avLst>
          </a:prstGeom>
          <a:ln>
            <a:tailEnd type="arrow"/>
          </a:ln>
        </p:spPr>
        <p:style>
          <a:lnRef idx="1">
            <a:schemeClr val="accent6"/>
          </a:lnRef>
          <a:fillRef idx="0">
            <a:schemeClr val="accent6"/>
          </a:fillRef>
          <a:effectRef idx="0">
            <a:schemeClr val="accent6"/>
          </a:effectRef>
          <a:fontRef idx="minor">
            <a:schemeClr val="tx1"/>
          </a:fontRef>
        </p:style>
      </p:cxnSp>
      <p:sp>
        <p:nvSpPr>
          <p:cNvPr id="36" name="Rectangle 35"/>
          <p:cNvSpPr/>
          <p:nvPr/>
        </p:nvSpPr>
        <p:spPr>
          <a:xfrm>
            <a:off x="0" y="4307080"/>
            <a:ext cx="1931349" cy="48711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ro-RO" dirty="0" smtClean="0">
                <a:solidFill>
                  <a:schemeClr val="accent6">
                    <a:lumMod val="50000"/>
                  </a:schemeClr>
                </a:solidFill>
              </a:rPr>
              <a:t>Marius Ungureanu</a:t>
            </a:r>
          </a:p>
          <a:p>
            <a:pPr algn="ctr"/>
            <a:r>
              <a:rPr lang="ro-RO" dirty="0" smtClean="0">
                <a:solidFill>
                  <a:schemeClr val="accent6">
                    <a:lumMod val="50000"/>
                  </a:schemeClr>
                </a:solidFill>
              </a:rPr>
              <a:t>MD, PhD</a:t>
            </a:r>
            <a:endParaRPr lang="en-US" dirty="0">
              <a:solidFill>
                <a:schemeClr val="accent6">
                  <a:lumMod val="50000"/>
                </a:schemeClr>
              </a:solidFill>
            </a:endParaRPr>
          </a:p>
        </p:txBody>
      </p:sp>
      <p:sp>
        <p:nvSpPr>
          <p:cNvPr id="37" name="Oval 36"/>
          <p:cNvSpPr/>
          <p:nvPr/>
        </p:nvSpPr>
        <p:spPr>
          <a:xfrm>
            <a:off x="3911125" y="4167497"/>
            <a:ext cx="1204957" cy="1102407"/>
          </a:xfrm>
          <a:prstGeom prst="ellipse">
            <a:avLst/>
          </a:prstGeom>
          <a:solidFill>
            <a:schemeClr val="bg1">
              <a:lumMod val="8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a:off x="1734795" y="136733"/>
            <a:ext cx="8400516" cy="661444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ro-RO" dirty="0" smtClean="0"/>
              <a:t>thE ENTIRE COMMUNITY</a:t>
            </a:r>
            <a:endParaRPr lang="en-US" dirty="0"/>
          </a:p>
        </p:txBody>
      </p:sp>
      <p:sp>
        <p:nvSpPr>
          <p:cNvPr id="19" name="Oval 18"/>
          <p:cNvSpPr/>
          <p:nvPr/>
        </p:nvSpPr>
        <p:spPr>
          <a:xfrm>
            <a:off x="3076485" y="752029"/>
            <a:ext cx="5588950" cy="5341122"/>
          </a:xfrm>
          <a:prstGeom prst="ellipse">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lang="ro-RO" dirty="0" smtClean="0"/>
              <a:t>STAKEHOLDERS </a:t>
            </a:r>
            <a:endParaRPr lang="en-US" dirty="0"/>
          </a:p>
        </p:txBody>
      </p:sp>
      <p:sp>
        <p:nvSpPr>
          <p:cNvPr id="5" name="Oval 4"/>
          <p:cNvSpPr/>
          <p:nvPr/>
        </p:nvSpPr>
        <p:spPr>
          <a:xfrm>
            <a:off x="4016524" y="1820255"/>
            <a:ext cx="3708874" cy="3597779"/>
          </a:xfrm>
          <a:prstGeom prst="ellipse">
            <a:avLst/>
          </a:prstGeom>
          <a:solidFill>
            <a:schemeClr val="accent4">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t"/>
          <a:lstStyle/>
          <a:p>
            <a:pPr algn="ctr"/>
            <a:r>
              <a:rPr lang="ro-RO" dirty="0" smtClean="0"/>
              <a:t>ADVISORY COMMITTEE</a:t>
            </a:r>
            <a:endParaRPr lang="en-US" dirty="0"/>
          </a:p>
        </p:txBody>
      </p:sp>
      <p:sp>
        <p:nvSpPr>
          <p:cNvPr id="6" name="Oval 5"/>
          <p:cNvSpPr/>
          <p:nvPr/>
        </p:nvSpPr>
        <p:spPr>
          <a:xfrm>
            <a:off x="4836921" y="2700471"/>
            <a:ext cx="1999715" cy="1709159"/>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245C6581-E4FE-41CB-AA40-55390F5B9460}" type="slidenum">
              <a:rPr lang="en-US" smtClean="0"/>
              <a:pPr/>
              <a:t>7</a:t>
            </a:fld>
            <a:endParaRPr lang="en-US"/>
          </a:p>
        </p:txBody>
      </p:sp>
      <p:sp>
        <p:nvSpPr>
          <p:cNvPr id="9" name="Oval 8"/>
          <p:cNvSpPr/>
          <p:nvPr/>
        </p:nvSpPr>
        <p:spPr>
          <a:xfrm>
            <a:off x="4963680" y="3050850"/>
            <a:ext cx="1069649" cy="700754"/>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ro-RO" dirty="0" smtClean="0"/>
              <a:t>PONT</a:t>
            </a:r>
            <a:endParaRPr lang="en-US" dirty="0"/>
          </a:p>
        </p:txBody>
      </p:sp>
      <p:sp>
        <p:nvSpPr>
          <p:cNvPr id="14" name="Oval 13"/>
          <p:cNvSpPr/>
          <p:nvPr/>
        </p:nvSpPr>
        <p:spPr>
          <a:xfrm>
            <a:off x="5073352" y="3623417"/>
            <a:ext cx="840338" cy="50277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ro-RO" dirty="0" smtClean="0"/>
              <a:t>CCC</a:t>
            </a:r>
            <a:endParaRPr lang="en-US" dirty="0"/>
          </a:p>
        </p:txBody>
      </p:sp>
      <p:sp>
        <p:nvSpPr>
          <p:cNvPr id="15" name="Oval 14"/>
          <p:cNvSpPr/>
          <p:nvPr/>
        </p:nvSpPr>
        <p:spPr>
          <a:xfrm>
            <a:off x="5731377" y="3050847"/>
            <a:ext cx="985617" cy="750605"/>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ro-RO" dirty="0" smtClean="0"/>
              <a:t>SPH</a:t>
            </a:r>
            <a:endParaRPr lang="en-US" dirty="0"/>
          </a:p>
        </p:txBody>
      </p:sp>
      <p:sp>
        <p:nvSpPr>
          <p:cNvPr id="16" name="Oval 15"/>
          <p:cNvSpPr/>
          <p:nvPr/>
        </p:nvSpPr>
        <p:spPr>
          <a:xfrm>
            <a:off x="5749898" y="3572142"/>
            <a:ext cx="796184" cy="589657"/>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ro-RO" dirty="0" smtClean="0"/>
              <a:t>PS</a:t>
            </a:r>
            <a:endParaRPr lang="en-US" dirty="0"/>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01570" y="133700"/>
            <a:ext cx="667713" cy="667713"/>
          </a:xfrm>
          <a:prstGeom prst="rect">
            <a:avLst/>
          </a:prstGeom>
        </p:spPr>
      </p:pic>
      <p:sp>
        <p:nvSpPr>
          <p:cNvPr id="18" name="Subtitle 2"/>
          <p:cNvSpPr txBox="1">
            <a:spLocks/>
          </p:cNvSpPr>
          <p:nvPr/>
        </p:nvSpPr>
        <p:spPr>
          <a:xfrm>
            <a:off x="8315058" y="222537"/>
            <a:ext cx="2796560" cy="449846"/>
          </a:xfrm>
          <a:prstGeom prst="rect">
            <a:avLst/>
          </a:prstGeom>
          <a:solidFill>
            <a:schemeClr val="bg1"/>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sz="3200" dirty="0" smtClean="0">
                <a:solidFill>
                  <a:srgbClr val="444444"/>
                </a:solidFill>
              </a:rPr>
              <a:t>The LEAP team</a:t>
            </a:r>
            <a:endParaRPr lang="en-US" sz="3200" dirty="0">
              <a:solidFill>
                <a:srgbClr val="444444"/>
              </a:solidFill>
            </a:endParaRPr>
          </a:p>
        </p:txBody>
      </p:sp>
      <p:sp>
        <p:nvSpPr>
          <p:cNvPr id="22" name="TextBox 21"/>
          <p:cNvSpPr txBox="1"/>
          <p:nvPr/>
        </p:nvSpPr>
        <p:spPr>
          <a:xfrm>
            <a:off x="3948157" y="461474"/>
            <a:ext cx="4520725" cy="646331"/>
          </a:xfrm>
          <a:prstGeom prst="rect">
            <a:avLst/>
          </a:prstGeom>
          <a:noFill/>
        </p:spPr>
        <p:txBody>
          <a:bodyPr wrap="square" rtlCol="0">
            <a:spAutoFit/>
          </a:bodyPr>
          <a:lstStyle/>
          <a:p>
            <a:r>
              <a:rPr lang="ro-RO" dirty="0" smtClean="0"/>
              <a:t>COMMUNITIES OF THE CLUJ METROPOLITAN AREA</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5400000">
            <a:off x="1629229" y="-1629228"/>
            <a:ext cx="6858001" cy="10116461"/>
          </a:xfrm>
          <a:prstGeom prst="rect">
            <a:avLst/>
          </a:prstGeom>
          <a:solidFill>
            <a:srgbClr val="256031"/>
          </a:solidFill>
          <a:ln>
            <a:solidFill>
              <a:srgbClr val="256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a:xfrm>
            <a:off x="11034711" y="456766"/>
            <a:ext cx="257175" cy="365125"/>
          </a:xfrm>
        </p:spPr>
        <p:txBody>
          <a:bodyPr/>
          <a:lstStyle/>
          <a:p>
            <a:fld id="{245C6581-E4FE-41CB-AA40-55390F5B9460}" type="slidenum">
              <a:rPr lang="en-US" sz="1600" b="1" smtClean="0">
                <a:solidFill>
                  <a:schemeClr val="bg1"/>
                </a:solidFill>
              </a:rPr>
              <a:pPr/>
              <a:t>8</a:t>
            </a:fld>
            <a:endParaRPr lang="en-US" sz="1600" b="1" dirty="0">
              <a:solidFill>
                <a:schemeClr val="bg1"/>
              </a:solidFill>
            </a:endParaRPr>
          </a:p>
        </p:txBody>
      </p:sp>
      <p:pic>
        <p:nvPicPr>
          <p:cNvPr id="29" name="Picture 28"/>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10795561" y="218991"/>
            <a:ext cx="735473" cy="840673"/>
          </a:xfrm>
          <a:prstGeom prst="rect">
            <a:avLst/>
          </a:prstGeom>
        </p:spPr>
      </p:pic>
      <p:sp>
        <p:nvSpPr>
          <p:cNvPr id="13" name="Title 1"/>
          <p:cNvSpPr txBox="1">
            <a:spLocks/>
          </p:cNvSpPr>
          <p:nvPr/>
        </p:nvSpPr>
        <p:spPr>
          <a:xfrm>
            <a:off x="2197100" y="3006237"/>
            <a:ext cx="6870699" cy="19478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ro-RO" sz="5400" b="1" dirty="0" smtClean="0">
                <a:solidFill>
                  <a:schemeClr val="bg1"/>
                </a:solidFill>
                <a:latin typeface="MS UI Gothic" panose="020B0600070205080204" pitchFamily="34" charset="-128"/>
                <a:ea typeface="MS UI Gothic" panose="020B0600070205080204" pitchFamily="34" charset="-128"/>
              </a:rPr>
              <a:t>Our response:</a:t>
            </a:r>
          </a:p>
          <a:p>
            <a:r>
              <a:rPr lang="ro-RO" sz="5400" b="1" dirty="0" smtClean="0">
                <a:solidFill>
                  <a:schemeClr val="bg1"/>
                </a:solidFill>
                <a:latin typeface="MS UI Gothic" panose="020B0600070205080204" pitchFamily="34" charset="-128"/>
                <a:ea typeface="MS UI Gothic" panose="020B0600070205080204" pitchFamily="34" charset="-128"/>
              </a:rPr>
              <a:t>The LEAP study</a:t>
            </a:r>
          </a:p>
        </p:txBody>
      </p:sp>
      <p:sp>
        <p:nvSpPr>
          <p:cNvPr id="11" name="Title 1"/>
          <p:cNvSpPr txBox="1">
            <a:spLocks/>
          </p:cNvSpPr>
          <p:nvPr/>
        </p:nvSpPr>
        <p:spPr>
          <a:xfrm>
            <a:off x="203636" y="2651186"/>
            <a:ext cx="2323926" cy="265796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5000" b="1" dirty="0" smtClean="0">
                <a:solidFill>
                  <a:schemeClr val="bg1"/>
                </a:solidFill>
                <a:latin typeface="MS UI Gothic" panose="020B0600070205080204" pitchFamily="34" charset="-128"/>
                <a:ea typeface="MS UI Gothic" panose="020B0600070205080204" pitchFamily="34" charset="-128"/>
              </a:rPr>
              <a:t>02</a:t>
            </a:r>
            <a:endParaRPr lang="en-US" sz="15000" b="1" dirty="0">
              <a:solidFill>
                <a:schemeClr val="bg1"/>
              </a:solidFill>
              <a:latin typeface="MS UI Gothic" panose="020B0600070205080204" pitchFamily="34" charset="-128"/>
              <a:ea typeface="MS UI Gothic" panose="020B0600070205080204" pitchFamily="34" charset="-128"/>
            </a:endParaRPr>
          </a:p>
        </p:txBody>
      </p:sp>
    </p:spTree>
    <p:extLst>
      <p:ext uri="{BB962C8B-B14F-4D97-AF65-F5344CB8AC3E}">
        <p14:creationId xmlns:p14="http://schemas.microsoft.com/office/powerpoint/2010/main" val="442169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1570" y="177247"/>
            <a:ext cx="667713" cy="667713"/>
          </a:xfrm>
          <a:prstGeom prst="rect">
            <a:avLst/>
          </a:prstGeom>
        </p:spPr>
      </p:pic>
      <p:cxnSp>
        <p:nvCxnSpPr>
          <p:cNvPr id="40" name="Straight Connector 39"/>
          <p:cNvCxnSpPr/>
          <p:nvPr/>
        </p:nvCxnSpPr>
        <p:spPr>
          <a:xfrm>
            <a:off x="330200" y="2583662"/>
            <a:ext cx="11664000" cy="19050"/>
          </a:xfrm>
          <a:prstGeom prst="line">
            <a:avLst/>
          </a:prstGeom>
          <a:ln w="3175">
            <a:solidFill>
              <a:srgbClr val="999999"/>
            </a:solidFill>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732327" y="2507462"/>
            <a:ext cx="161925" cy="152400"/>
          </a:xfrm>
          <a:prstGeom prst="ellipse">
            <a:avLst/>
          </a:prstGeom>
          <a:solidFill>
            <a:srgbClr val="256031"/>
          </a:solidFill>
          <a:ln w="38100">
            <a:solidFill>
              <a:srgbClr val="256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9058069" y="2516987"/>
            <a:ext cx="161925" cy="152400"/>
          </a:xfrm>
          <a:prstGeom prst="ellipse">
            <a:avLst/>
          </a:prstGeom>
          <a:solidFill>
            <a:srgbClr val="256031"/>
          </a:solidFill>
          <a:ln w="38100">
            <a:solidFill>
              <a:srgbClr val="256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24665" y="1850469"/>
            <a:ext cx="1614229" cy="461665"/>
          </a:xfrm>
          <a:prstGeom prst="rect">
            <a:avLst/>
          </a:prstGeom>
        </p:spPr>
        <p:txBody>
          <a:bodyPr wrap="square">
            <a:spAutoFit/>
          </a:bodyPr>
          <a:lstStyle/>
          <a:p>
            <a:pPr algn="ctr"/>
            <a:r>
              <a:rPr lang="ro-RO" sz="2400" b="1" dirty="0" smtClean="0">
                <a:solidFill>
                  <a:srgbClr val="256031"/>
                </a:solidFill>
                <a:latin typeface="+mj-lt"/>
              </a:rPr>
              <a:t>2020</a:t>
            </a:r>
            <a:endParaRPr lang="en-US" sz="2400" b="1" dirty="0">
              <a:solidFill>
                <a:srgbClr val="256031"/>
              </a:solidFill>
              <a:latin typeface="+mj-lt"/>
            </a:endParaRPr>
          </a:p>
        </p:txBody>
      </p:sp>
      <p:sp>
        <p:nvSpPr>
          <p:cNvPr id="53" name="Rectangle 52"/>
          <p:cNvSpPr/>
          <p:nvPr/>
        </p:nvSpPr>
        <p:spPr>
          <a:xfrm>
            <a:off x="8208378" y="1901269"/>
            <a:ext cx="1835905" cy="461665"/>
          </a:xfrm>
          <a:prstGeom prst="rect">
            <a:avLst/>
          </a:prstGeom>
        </p:spPr>
        <p:txBody>
          <a:bodyPr wrap="square">
            <a:spAutoFit/>
          </a:bodyPr>
          <a:lstStyle/>
          <a:p>
            <a:pPr algn="ctr"/>
            <a:r>
              <a:rPr lang="ro-RO" sz="2400" b="1" dirty="0" smtClean="0">
                <a:solidFill>
                  <a:srgbClr val="256031"/>
                </a:solidFill>
                <a:latin typeface="+mj-lt"/>
              </a:rPr>
              <a:t>2030</a:t>
            </a:r>
            <a:endParaRPr lang="en-US" sz="1600" dirty="0">
              <a:solidFill>
                <a:srgbClr val="256031"/>
              </a:solidFill>
              <a:latin typeface="+mj-lt"/>
            </a:endParaRPr>
          </a:p>
        </p:txBody>
      </p:sp>
      <p:sp>
        <p:nvSpPr>
          <p:cNvPr id="54" name="Rectangle 53"/>
          <p:cNvSpPr/>
          <p:nvPr/>
        </p:nvSpPr>
        <p:spPr>
          <a:xfrm>
            <a:off x="8073167" y="2931390"/>
            <a:ext cx="2207925" cy="1200329"/>
          </a:xfrm>
          <a:prstGeom prst="rect">
            <a:avLst/>
          </a:prstGeom>
        </p:spPr>
        <p:txBody>
          <a:bodyPr wrap="square">
            <a:spAutoFit/>
          </a:bodyPr>
          <a:lstStyle/>
          <a:p>
            <a:pPr algn="ctr"/>
            <a:r>
              <a:rPr lang="ro-RO" sz="2400" dirty="0" smtClean="0">
                <a:solidFill>
                  <a:schemeClr val="bg1">
                    <a:lumMod val="50000"/>
                  </a:schemeClr>
                </a:solidFill>
                <a:latin typeface="+mj-lt"/>
              </a:rPr>
              <a:t>Cluj-Napoca</a:t>
            </a:r>
          </a:p>
          <a:p>
            <a:pPr algn="ctr"/>
            <a:r>
              <a:rPr lang="ro-RO" sz="2400" dirty="0" smtClean="0">
                <a:solidFill>
                  <a:schemeClr val="bg1">
                    <a:lumMod val="50000"/>
                  </a:schemeClr>
                </a:solidFill>
                <a:latin typeface="+mj-lt"/>
              </a:rPr>
              <a:t>Child/Youth friendly city</a:t>
            </a:r>
            <a:endParaRPr lang="en-US" sz="2400" dirty="0" smtClean="0">
              <a:solidFill>
                <a:schemeClr val="bg1">
                  <a:lumMod val="50000"/>
                </a:schemeClr>
              </a:solidFill>
              <a:latin typeface="+mj-lt"/>
            </a:endParaRPr>
          </a:p>
        </p:txBody>
      </p:sp>
      <p:sp>
        <p:nvSpPr>
          <p:cNvPr id="35" name="Subtitle 2"/>
          <p:cNvSpPr txBox="1">
            <a:spLocks/>
          </p:cNvSpPr>
          <p:nvPr/>
        </p:nvSpPr>
        <p:spPr>
          <a:xfrm>
            <a:off x="7797800" y="266084"/>
            <a:ext cx="3313817" cy="449846"/>
          </a:xfrm>
          <a:prstGeom prst="rect">
            <a:avLst/>
          </a:prstGeom>
          <a:solidFill>
            <a:schemeClr val="bg1"/>
          </a:solidFill>
          <a:ln>
            <a:no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ro-RO" sz="3200" dirty="0" smtClean="0">
                <a:solidFill>
                  <a:srgbClr val="444444"/>
                </a:solidFill>
              </a:rPr>
              <a:t>Fundation Botnar</a:t>
            </a:r>
            <a:endParaRPr lang="en-US" sz="3200" dirty="0">
              <a:solidFill>
                <a:srgbClr val="444444"/>
              </a:solidFill>
            </a:endParaRPr>
          </a:p>
        </p:txBody>
      </p:sp>
      <p:sp>
        <p:nvSpPr>
          <p:cNvPr id="57" name="Rectangle 56"/>
          <p:cNvSpPr/>
          <p:nvPr/>
        </p:nvSpPr>
        <p:spPr>
          <a:xfrm>
            <a:off x="11769283" y="391886"/>
            <a:ext cx="402232" cy="2231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2511" y="2931390"/>
            <a:ext cx="1944596" cy="1200329"/>
          </a:xfrm>
          <a:prstGeom prst="rect">
            <a:avLst/>
          </a:prstGeom>
        </p:spPr>
        <p:txBody>
          <a:bodyPr wrap="square">
            <a:spAutoFit/>
          </a:bodyPr>
          <a:lstStyle/>
          <a:p>
            <a:pPr algn="ctr"/>
            <a:r>
              <a:rPr lang="ro-RO" sz="2400" dirty="0" smtClean="0">
                <a:solidFill>
                  <a:schemeClr val="bg1">
                    <a:lumMod val="50000"/>
                  </a:schemeClr>
                </a:solidFill>
                <a:latin typeface="+mj-lt"/>
              </a:rPr>
              <a:t>Needs, gaps, opportunities assessment</a:t>
            </a:r>
            <a:endParaRPr lang="en-US" sz="2400" dirty="0" smtClean="0">
              <a:solidFill>
                <a:schemeClr val="bg1">
                  <a:lumMod val="50000"/>
                </a:schemeClr>
              </a:solidFill>
              <a:latin typeface="+mj-lt"/>
            </a:endParaRPr>
          </a:p>
        </p:txBody>
      </p:sp>
      <p:sp>
        <p:nvSpPr>
          <p:cNvPr id="21" name="Rectangle 20"/>
          <p:cNvSpPr/>
          <p:nvPr/>
        </p:nvSpPr>
        <p:spPr>
          <a:xfrm>
            <a:off x="981751" y="5997867"/>
            <a:ext cx="1944596" cy="461665"/>
          </a:xfrm>
          <a:prstGeom prst="rect">
            <a:avLst/>
          </a:prstGeom>
        </p:spPr>
        <p:txBody>
          <a:bodyPr wrap="square">
            <a:spAutoFit/>
          </a:bodyPr>
          <a:lstStyle/>
          <a:p>
            <a:pPr algn="ctr"/>
            <a:r>
              <a:rPr lang="en-US" sz="2400" dirty="0" smtClean="0">
                <a:solidFill>
                  <a:schemeClr val="bg1">
                    <a:lumMod val="50000"/>
                  </a:schemeClr>
                </a:solidFill>
                <a:latin typeface="+mj-lt"/>
              </a:rPr>
              <a:t>Co-creation</a:t>
            </a:r>
          </a:p>
        </p:txBody>
      </p:sp>
      <p:sp>
        <p:nvSpPr>
          <p:cNvPr id="23" name="Rectangle 22"/>
          <p:cNvSpPr/>
          <p:nvPr/>
        </p:nvSpPr>
        <p:spPr>
          <a:xfrm>
            <a:off x="1935742" y="2201419"/>
            <a:ext cx="6147954" cy="830997"/>
          </a:xfrm>
          <a:prstGeom prst="rect">
            <a:avLst/>
          </a:prstGeom>
        </p:spPr>
        <p:txBody>
          <a:bodyPr wrap="square">
            <a:spAutoFit/>
          </a:bodyPr>
          <a:lstStyle/>
          <a:p>
            <a:pPr algn="ctr"/>
            <a:r>
              <a:rPr lang="ro-RO" sz="2400" dirty="0" smtClean="0">
                <a:solidFill>
                  <a:schemeClr val="bg1">
                    <a:lumMod val="50000"/>
                  </a:schemeClr>
                </a:solidFill>
                <a:latin typeface="+mj-lt"/>
              </a:rPr>
              <a:t>Invest in innitiatives that will help the city better address youth</a:t>
            </a:r>
            <a:r>
              <a:rPr lang="en-US" sz="2400" dirty="0" smtClean="0">
                <a:solidFill>
                  <a:schemeClr val="bg1">
                    <a:lumMod val="50000"/>
                  </a:schemeClr>
                </a:solidFill>
                <a:latin typeface="+mj-lt"/>
              </a:rPr>
              <a:t>s’ needs</a:t>
            </a:r>
          </a:p>
        </p:txBody>
      </p:sp>
      <p:sp>
        <p:nvSpPr>
          <p:cNvPr id="55" name="Rectangle 54"/>
          <p:cNvSpPr/>
          <p:nvPr/>
        </p:nvSpPr>
        <p:spPr>
          <a:xfrm>
            <a:off x="3051851" y="5654967"/>
            <a:ext cx="1799550" cy="830997"/>
          </a:xfrm>
          <a:prstGeom prst="rect">
            <a:avLst/>
          </a:prstGeom>
        </p:spPr>
        <p:txBody>
          <a:bodyPr wrap="square">
            <a:spAutoFit/>
          </a:bodyPr>
          <a:lstStyle/>
          <a:p>
            <a:pPr algn="ctr"/>
            <a:r>
              <a:rPr lang="en-US" sz="2400" dirty="0" smtClean="0">
                <a:solidFill>
                  <a:schemeClr val="bg1">
                    <a:lumMod val="50000"/>
                  </a:schemeClr>
                </a:solidFill>
                <a:latin typeface="+mj-lt"/>
              </a:rPr>
              <a:t>Systemic </a:t>
            </a:r>
          </a:p>
          <a:p>
            <a:pPr algn="ctr"/>
            <a:r>
              <a:rPr lang="en-US" sz="2400" dirty="0" smtClean="0">
                <a:solidFill>
                  <a:schemeClr val="bg1">
                    <a:lumMod val="50000"/>
                  </a:schemeClr>
                </a:solidFill>
                <a:latin typeface="+mj-lt"/>
              </a:rPr>
              <a:t>thinking</a:t>
            </a:r>
          </a:p>
        </p:txBody>
      </p:sp>
      <p:sp>
        <p:nvSpPr>
          <p:cNvPr id="56" name="Rectangle 55"/>
          <p:cNvSpPr/>
          <p:nvPr/>
        </p:nvSpPr>
        <p:spPr>
          <a:xfrm>
            <a:off x="4914901" y="5642267"/>
            <a:ext cx="2057399" cy="830997"/>
          </a:xfrm>
          <a:prstGeom prst="rect">
            <a:avLst/>
          </a:prstGeom>
        </p:spPr>
        <p:txBody>
          <a:bodyPr wrap="square">
            <a:spAutoFit/>
          </a:bodyPr>
          <a:lstStyle/>
          <a:p>
            <a:pPr algn="ctr"/>
            <a:r>
              <a:rPr lang="en-US" sz="2400" dirty="0" smtClean="0">
                <a:solidFill>
                  <a:schemeClr val="bg1">
                    <a:lumMod val="50000"/>
                  </a:schemeClr>
                </a:solidFill>
                <a:latin typeface="+mj-lt"/>
              </a:rPr>
              <a:t>Participatory </a:t>
            </a:r>
          </a:p>
          <a:p>
            <a:pPr algn="ctr"/>
            <a:r>
              <a:rPr lang="en-US" sz="2400" dirty="0" smtClean="0">
                <a:solidFill>
                  <a:schemeClr val="bg1">
                    <a:lumMod val="50000"/>
                  </a:schemeClr>
                </a:solidFill>
                <a:latin typeface="+mj-lt"/>
              </a:rPr>
              <a:t>approach</a:t>
            </a:r>
          </a:p>
        </p:txBody>
      </p:sp>
      <p:cxnSp>
        <p:nvCxnSpPr>
          <p:cNvPr id="68" name="Elbow Connector 67"/>
          <p:cNvCxnSpPr/>
          <p:nvPr/>
        </p:nvCxnSpPr>
        <p:spPr>
          <a:xfrm rot="16200000" flipH="1">
            <a:off x="4971398" y="-91915"/>
            <a:ext cx="9525" cy="8440241"/>
          </a:xfrm>
          <a:prstGeom prst="bentConnector3">
            <a:avLst>
              <a:gd name="adj1" fmla="val 25800974"/>
            </a:avLst>
          </a:prstGeom>
          <a:ln>
            <a:tailEnd type="arrow"/>
          </a:ln>
        </p:spPr>
        <p:style>
          <a:lnRef idx="1">
            <a:schemeClr val="accent6"/>
          </a:lnRef>
          <a:fillRef idx="0">
            <a:schemeClr val="accent6"/>
          </a:fillRef>
          <a:effectRef idx="0">
            <a:schemeClr val="accent6"/>
          </a:effectRef>
          <a:fontRef idx="minor">
            <a:schemeClr val="tx1"/>
          </a:fontRef>
        </p:style>
      </p:cxnSp>
      <p:sp>
        <p:nvSpPr>
          <p:cNvPr id="72" name="Oval 71"/>
          <p:cNvSpPr/>
          <p:nvPr/>
        </p:nvSpPr>
        <p:spPr>
          <a:xfrm>
            <a:off x="11318669" y="2516987"/>
            <a:ext cx="161925" cy="152400"/>
          </a:xfrm>
          <a:prstGeom prst="ellipse">
            <a:avLst/>
          </a:prstGeom>
          <a:solidFill>
            <a:srgbClr val="256031"/>
          </a:solidFill>
          <a:ln w="38100">
            <a:solidFill>
              <a:srgbClr val="2560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10468978" y="1901269"/>
            <a:ext cx="1835905" cy="461665"/>
          </a:xfrm>
          <a:prstGeom prst="rect">
            <a:avLst/>
          </a:prstGeom>
        </p:spPr>
        <p:txBody>
          <a:bodyPr wrap="square">
            <a:spAutoFit/>
          </a:bodyPr>
          <a:lstStyle/>
          <a:p>
            <a:pPr algn="ctr"/>
            <a:r>
              <a:rPr lang="ro-RO" sz="2400" b="1" dirty="0" smtClean="0">
                <a:solidFill>
                  <a:srgbClr val="256031"/>
                </a:solidFill>
                <a:latin typeface="+mj-lt"/>
              </a:rPr>
              <a:t>20</a:t>
            </a:r>
            <a:r>
              <a:rPr lang="en-US" sz="2400" b="1" dirty="0" smtClean="0">
                <a:solidFill>
                  <a:srgbClr val="256031"/>
                </a:solidFill>
                <a:latin typeface="+mj-lt"/>
              </a:rPr>
              <a:t>..</a:t>
            </a:r>
            <a:endParaRPr lang="en-US" sz="1600" dirty="0">
              <a:solidFill>
                <a:srgbClr val="256031"/>
              </a:solidFill>
              <a:latin typeface="+mj-lt"/>
            </a:endParaRPr>
          </a:p>
        </p:txBody>
      </p:sp>
      <p:sp>
        <p:nvSpPr>
          <p:cNvPr id="74" name="Rectangle 73"/>
          <p:cNvSpPr/>
          <p:nvPr/>
        </p:nvSpPr>
        <p:spPr>
          <a:xfrm>
            <a:off x="10448067" y="2905990"/>
            <a:ext cx="1743933" cy="1569660"/>
          </a:xfrm>
          <a:prstGeom prst="rect">
            <a:avLst/>
          </a:prstGeom>
        </p:spPr>
        <p:txBody>
          <a:bodyPr wrap="square">
            <a:spAutoFit/>
          </a:bodyPr>
          <a:lstStyle/>
          <a:p>
            <a:pPr algn="ctr"/>
            <a:r>
              <a:rPr lang="en-US" sz="2400" dirty="0" smtClean="0">
                <a:solidFill>
                  <a:schemeClr val="bg1">
                    <a:lumMod val="50000"/>
                  </a:schemeClr>
                </a:solidFill>
                <a:latin typeface="+mj-lt"/>
              </a:rPr>
              <a:t>Scale up</a:t>
            </a:r>
          </a:p>
          <a:p>
            <a:pPr algn="ctr"/>
            <a:r>
              <a:rPr lang="en-US" sz="2400" dirty="0" smtClean="0">
                <a:solidFill>
                  <a:schemeClr val="bg1">
                    <a:lumMod val="50000"/>
                  </a:schemeClr>
                </a:solidFill>
                <a:latin typeface="+mj-lt"/>
              </a:rPr>
              <a:t>practices</a:t>
            </a:r>
          </a:p>
          <a:p>
            <a:pPr algn="ctr"/>
            <a:r>
              <a:rPr lang="en-US" sz="2400" dirty="0" smtClean="0">
                <a:solidFill>
                  <a:schemeClr val="bg1">
                    <a:lumMod val="50000"/>
                  </a:schemeClr>
                </a:solidFill>
                <a:latin typeface="+mj-lt"/>
              </a:rPr>
              <a:t>in other cities </a:t>
            </a:r>
          </a:p>
        </p:txBody>
      </p:sp>
      <p:sp>
        <p:nvSpPr>
          <p:cNvPr id="75" name="Rectangle 74"/>
          <p:cNvSpPr/>
          <p:nvPr/>
        </p:nvSpPr>
        <p:spPr>
          <a:xfrm>
            <a:off x="7086601" y="5743867"/>
            <a:ext cx="2057399" cy="461665"/>
          </a:xfrm>
          <a:prstGeom prst="rect">
            <a:avLst/>
          </a:prstGeom>
        </p:spPr>
        <p:txBody>
          <a:bodyPr wrap="square">
            <a:spAutoFit/>
          </a:bodyPr>
          <a:lstStyle/>
          <a:p>
            <a:pPr algn="ctr"/>
            <a:r>
              <a:rPr lang="en-US" sz="2400" dirty="0" smtClean="0">
                <a:solidFill>
                  <a:schemeClr val="bg1">
                    <a:lumMod val="50000"/>
                  </a:schemeClr>
                </a:solidFill>
                <a:latin typeface="+mj-lt"/>
              </a:rPr>
              <a:t>Digitalization</a:t>
            </a:r>
          </a:p>
        </p:txBody>
      </p:sp>
    </p:spTree>
    <p:extLst>
      <p:ext uri="{BB962C8B-B14F-4D97-AF65-F5344CB8AC3E}">
        <p14:creationId xmlns:p14="http://schemas.microsoft.com/office/powerpoint/2010/main" val="1213544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6222</TotalTime>
  <Words>943</Words>
  <Application>Microsoft Office PowerPoint</Application>
  <PresentationFormat>Widescreen</PresentationFormat>
  <Paragraphs>239</Paragraphs>
  <Slides>20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MS UI Gothic</vt: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Brinzaniuc</dc:creator>
  <cp:lastModifiedBy>Monica Brinzac</cp:lastModifiedBy>
  <cp:revision>281</cp:revision>
  <dcterms:created xsi:type="dcterms:W3CDTF">2017-05-18T07:21:10Z</dcterms:created>
  <dcterms:modified xsi:type="dcterms:W3CDTF">2020-01-28T10:37:45Z</dcterms:modified>
</cp:coreProperties>
</file>